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507" r:id="rId2"/>
    <p:sldId id="575" r:id="rId3"/>
    <p:sldId id="576" r:id="rId4"/>
    <p:sldId id="577" r:id="rId5"/>
    <p:sldId id="578" r:id="rId6"/>
    <p:sldId id="579" r:id="rId7"/>
    <p:sldId id="580" r:id="rId8"/>
    <p:sldId id="581" r:id="rId9"/>
    <p:sldId id="582" r:id="rId10"/>
    <p:sldId id="583" r:id="rId11"/>
    <p:sldId id="584" r:id="rId12"/>
    <p:sldId id="585" r:id="rId13"/>
    <p:sldId id="586" r:id="rId14"/>
    <p:sldId id="587" r:id="rId15"/>
    <p:sldId id="588" r:id="rId16"/>
    <p:sldId id="589" r:id="rId17"/>
    <p:sldId id="590" r:id="rId18"/>
    <p:sldId id="591" r:id="rId19"/>
    <p:sldId id="592" r:id="rId20"/>
    <p:sldId id="593" r:id="rId21"/>
    <p:sldId id="594" r:id="rId2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DA404F"/>
    <a:srgbClr val="A65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22" autoAdjust="0"/>
    <p:restoredTop sz="82429" autoAdjust="0"/>
  </p:normalViewPr>
  <p:slideViewPr>
    <p:cSldViewPr snapToGrid="0" snapToObjects="1">
      <p:cViewPr varScale="1">
        <p:scale>
          <a:sx n="68" d="100"/>
          <a:sy n="68" d="100"/>
        </p:scale>
        <p:origin x="348" y="4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2B45C-A881-724A-9731-89CD4544E45D}" type="datetimeFigureOut">
              <a:rPr lang="en-US" smtClean="0"/>
              <a:pPr/>
              <a:t>9/15/2024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A8CFD-7D0E-984D-8B4C-26FF9E5765E5}" type="slidenum">
              <a:rPr lang="en-US" smtClean="0"/>
              <a:pPr/>
              <a:t>‹#›</a:t>
            </a:fld>
            <a:endParaRPr lang="en-US"/>
          </a:p>
        </p:txBody>
      </p:sp>
    </p:spTree>
    <p:extLst>
      <p:ext uri="{BB962C8B-B14F-4D97-AF65-F5344CB8AC3E}">
        <p14:creationId xmlns:p14="http://schemas.microsoft.com/office/powerpoint/2010/main" val="4125766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100" dirty="0">
                <a:ea typeface="ＭＳ Ｐゴシック" pitchFamily="34" charset="-128"/>
              </a:rPr>
              <a:t>Imagine organizing a party for a hundred guests who do not know each other. Offer them wine and cheese, and soon you will see thirty to forty chatting groups of two to three. Now mention to a guest that the red wine in the unlabeled dark green bottles is a rare vintage, better than that with the red label. Ask him to share this information only with his acquaintances and you know that your expensive wine	 is fairly safe, because your guest has only had time to meet two or three people in the room. However, inevitably the guests will mix, joining other groups and with subtle invisible paths will start connecting people that may still be strangers to each other. For example, while John has not met Mary yet, they have both met Mike, and so there is an invisible path from John to Mary through Mike.  As time goes on, the guests will be increasingly interwoven by such intangible links. With that the identity of the expensive wine moves from a tiny group of insiders to more and more chatting groups. To be sure, when all guests had gotten to know each other, everybody would be pouring the superior wine.  But if each encounter took only ten minutes, meeting all ninety-nine others would take about sixteen hours. Thus, you could reasonably hope that a few drops of the better wine would be left at the end of the party.</a:t>
            </a:r>
          </a:p>
          <a:p>
            <a:pPr>
              <a:lnSpc>
                <a:spcPct val="90000"/>
              </a:lnSpc>
            </a:pPr>
            <a:endParaRPr lang="en-US" altLang="en-US" sz="1100" dirty="0">
              <a:ea typeface="ＭＳ Ｐゴシック" pitchFamily="34" charset="-128"/>
            </a:endParaRPr>
          </a:p>
          <a:p>
            <a:pPr>
              <a:lnSpc>
                <a:spcPct val="90000"/>
              </a:lnSpc>
            </a:pPr>
            <a:r>
              <a:rPr lang="en-US" altLang="en-US" sz="1100" dirty="0">
                <a:ea typeface="ＭＳ Ｐゴシック" pitchFamily="34" charset="-128"/>
              </a:rPr>
              <a:t>Yet, you would not be more wrong and the purpose of this chapter is to show why.  We will see that this problem maps into a classic problem in network science, leading us to the concept of random networks. In turn random network theory will tell us that we do not have to wait until all individuals get to know each other to endanger our expensive wine. Rather, after each person meets at least one other guest, you may find yourself tipping an empty bottle into your expectant glass as everybody could be drinking the reserve wine.</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eaLnBrk="1" hangingPunct="1">
              <a:spcBef>
                <a:spcPct val="0"/>
              </a:spcBef>
            </a:pPr>
            <a:fld id="{0D8F5D33-5D5A-4123-AC42-F6FCDFB68C8E}" type="slidenum">
              <a:rPr lang="en-US" altLang="en-US" smtClean="0"/>
              <a:pPr eaLnBrk="1" hangingPunct="1">
                <a:spcBef>
                  <a:spcPct val="0"/>
                </a:spcBef>
              </a:pPr>
              <a:t>3</a:t>
            </a:fld>
            <a:endParaRPr lang="en-US" altLang="en-US"/>
          </a:p>
        </p:txBody>
      </p:sp>
    </p:spTree>
    <p:extLst>
      <p:ext uri="{BB962C8B-B14F-4D97-AF65-F5344CB8AC3E}">
        <p14:creationId xmlns:p14="http://schemas.microsoft.com/office/powerpoint/2010/main" val="384185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eaLnBrk="1" hangingPunct="1">
              <a:spcBef>
                <a:spcPct val="0"/>
              </a:spcBef>
            </a:pPr>
            <a:fld id="{066FB795-7F44-4509-BEFF-01629854EBED}"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275355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Does look like a real network, does it not?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eaLnBrk="1" hangingPunct="1">
              <a:spcBef>
                <a:spcPct val="0"/>
              </a:spcBef>
            </a:pPr>
            <a:fld id="{EDA5054C-24EE-4C05-A64D-BD85CB3F8E73}" type="slidenum">
              <a:rPr lang="en-US" altLang="en-US" smtClean="0"/>
              <a:pPr eaLnBrk="1" hangingPunct="1">
                <a:spcBef>
                  <a:spcPct val="0"/>
                </a:spcBef>
              </a:pPr>
              <a:t>8</a:t>
            </a:fld>
            <a:endParaRPr lang="en-US" altLang="en-US"/>
          </a:p>
        </p:txBody>
      </p:sp>
    </p:spTree>
    <p:extLst>
      <p:ext uri="{BB962C8B-B14F-4D97-AF65-F5344CB8AC3E}">
        <p14:creationId xmlns:p14="http://schemas.microsoft.com/office/powerpoint/2010/main" val="46355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eaLnBrk="1" hangingPunct="1">
              <a:spcBef>
                <a:spcPct val="0"/>
              </a:spcBef>
            </a:pPr>
            <a:fld id="{8A3BD627-73FE-4526-BFF0-905AEDC6977E}" type="slidenum">
              <a:rPr lang="en-US" altLang="en-US" smtClean="0"/>
              <a:pPr eaLnBrk="1" hangingPunct="1">
                <a:spcBef>
                  <a:spcPct val="0"/>
                </a:spcBef>
              </a:pPr>
              <a:t>10</a:t>
            </a:fld>
            <a:endParaRPr lang="en-US" altLang="en-US"/>
          </a:p>
        </p:txBody>
      </p:sp>
    </p:spTree>
    <p:extLst>
      <p:ext uri="{BB962C8B-B14F-4D97-AF65-F5344CB8AC3E}">
        <p14:creationId xmlns:p14="http://schemas.microsoft.com/office/powerpoint/2010/main" val="48609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Does look like a real network, does it not?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eaLnBrk="1" hangingPunct="1">
              <a:spcBef>
                <a:spcPct val="0"/>
              </a:spcBef>
            </a:pPr>
            <a:fld id="{EDA5054C-24EE-4C05-A64D-BD85CB3F8E73}" type="slidenum">
              <a:rPr lang="en-US" altLang="en-US" smtClean="0"/>
              <a:pPr eaLnBrk="1" hangingPunct="1">
                <a:spcBef>
                  <a:spcPct val="0"/>
                </a:spcBef>
              </a:pPr>
              <a:t>11</a:t>
            </a:fld>
            <a:endParaRPr lang="en-US" altLang="en-US"/>
          </a:p>
        </p:txBody>
      </p:sp>
    </p:spTree>
    <p:extLst>
      <p:ext uri="{BB962C8B-B14F-4D97-AF65-F5344CB8AC3E}">
        <p14:creationId xmlns:p14="http://schemas.microsoft.com/office/powerpoint/2010/main" val="46355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eaLnBrk="1" hangingPunct="1">
              <a:spcBef>
                <a:spcPct val="0"/>
              </a:spcBef>
            </a:pPr>
            <a:fld id="{8A3BD627-73FE-4526-BFF0-905AEDC6977E}" type="slidenum">
              <a:rPr lang="en-US" altLang="en-US" smtClean="0"/>
              <a:pPr eaLnBrk="1" hangingPunct="1">
                <a:spcBef>
                  <a:spcPct val="0"/>
                </a:spcBef>
              </a:pPr>
              <a:t>13</a:t>
            </a:fld>
            <a:endParaRPr lang="en-US" altLang="en-US"/>
          </a:p>
        </p:txBody>
      </p:sp>
    </p:spTree>
    <p:extLst>
      <p:ext uri="{BB962C8B-B14F-4D97-AF65-F5344CB8AC3E}">
        <p14:creationId xmlns:p14="http://schemas.microsoft.com/office/powerpoint/2010/main" val="4860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Increasing p increases the average number of links increases linearly from L = 0 to L_{max} and the average degree of a node from $\langle k \rangle =0$ to $\langle k \rangle = N-1$ (</a:t>
            </a:r>
          </a:p>
          <a:p>
            <a:endParaRPr lang="en-US" altLang="en-US">
              <a:ea typeface="ＭＳ Ｐゴシック" pitchFamily="34" charset="-128"/>
            </a:endParaRPr>
          </a:p>
          <a:p>
            <a:r>
              <a:rPr lang="en-US" altLang="en-US">
                <a:ea typeface="ＭＳ Ｐゴシック" pitchFamily="34" charset="-128"/>
              </a:rPr>
              <a:t>. Hence the larger $p$ is, the denser is the network.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eaLnBrk="1" hangingPunct="1">
              <a:spcBef>
                <a:spcPct val="0"/>
              </a:spcBef>
            </a:pPr>
            <a:fld id="{7BF26500-650F-452C-9EE2-BFD800BC98E5}" type="slidenum">
              <a:rPr lang="en-US" altLang="en-US" smtClean="0"/>
              <a:pPr eaLnBrk="1" hangingPunct="1">
                <a:spcBef>
                  <a:spcPct val="0"/>
                </a:spcBef>
              </a:pPr>
              <a:t>16</a:t>
            </a:fld>
            <a:endParaRPr lang="en-US" altLang="en-US"/>
          </a:p>
        </p:txBody>
      </p:sp>
    </p:spTree>
    <p:extLst>
      <p:ext uri="{BB962C8B-B14F-4D97-AF65-F5344CB8AC3E}">
        <p14:creationId xmlns:p14="http://schemas.microsoft.com/office/powerpoint/2010/main" val="56514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Note that the exact result for the degree distribution in the binomial form (\ref{P_K}) and (\ref{E-RG-Poisson}) represents only an approximation to (\ref{P_K}) for large $N$. Yet, for $k&lt;&lt;N$, there is no fundamental difference between (\ref{P_K}) and (\ref{E-RG-Poisson}), the Poisson form (\ref{E-RG-Poisson}) simply represents a different way to write (\ref{P_K}) in this limit. The advantage of the Poisson form is that (\ref{E-RG-Poisson}) it does not explicitly depend on the number of nodes $N$.  Therefore, it predicts us that the degree distributions of random networks with the same average degree, $\langle k \rangle$, but different sizes, are indistinguishable from each other. This is illustrated in Figure \ref{F-RG-PoissonNDependence}, where we show the degree distribution of several random networks of different sizes, $N$. The figure indicates that while for small $N$ there are differences between the numerically obtained $p_k$ and (\ref{E-RG-Poisson}), for large $N$ the differences vanish and the degree distribution becomes independent of the system</a:t>
            </a:r>
          </a:p>
          <a:p>
            <a:r>
              <a:rPr lang="en-US" altLang="en-US">
                <a:ea typeface="ＭＳ Ｐゴシック" pitchFamily="34" charset="-128"/>
              </a:rPr>
              <a:t>size. \\</a:t>
            </a:r>
          </a:p>
          <a:p>
            <a:endParaRPr lang="en-US" altLang="en-US">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eaLnBrk="1" hangingPunct="1">
              <a:spcBef>
                <a:spcPct val="0"/>
              </a:spcBef>
            </a:pPr>
            <a:fld id="{222A0B2D-EEA0-49ED-881D-802E3C4F2DB2}" type="slidenum">
              <a:rPr lang="en-US" altLang="en-US" smtClean="0"/>
              <a:pPr eaLnBrk="1" hangingPunct="1">
                <a:spcBef>
                  <a:spcPct val="0"/>
                </a:spcBef>
              </a:pPr>
              <a:t>21</a:t>
            </a:fld>
            <a:endParaRPr lang="en-US" altLang="en-US"/>
          </a:p>
        </p:txBody>
      </p:sp>
    </p:spTree>
    <p:extLst>
      <p:ext uri="{BB962C8B-B14F-4D97-AF65-F5344CB8AC3E}">
        <p14:creationId xmlns:p14="http://schemas.microsoft.com/office/powerpoint/2010/main" val="49722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8096DB-1A54-144A-A1C3-2D617011B6C7}"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096DB-1A54-144A-A1C3-2D617011B6C7}"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096DB-1A54-144A-A1C3-2D617011B6C7}"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096DB-1A54-144A-A1C3-2D617011B6C7}"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096DB-1A54-144A-A1C3-2D617011B6C7}"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8096DB-1A54-144A-A1C3-2D617011B6C7}"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8096DB-1A54-144A-A1C3-2D617011B6C7}" type="datetimeFigureOut">
              <a:rPr lang="en-US" smtClean="0"/>
              <a:pPr/>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8096DB-1A54-144A-A1C3-2D617011B6C7}" type="datetimeFigureOut">
              <a:rPr lang="en-US" smtClean="0"/>
              <a:pPr/>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096DB-1A54-144A-A1C3-2D617011B6C7}" type="datetimeFigureOut">
              <a:rPr lang="en-US" smtClean="0"/>
              <a:pPr/>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096DB-1A54-144A-A1C3-2D617011B6C7}"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096DB-1A54-144A-A1C3-2D617011B6C7}"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D8096DB-1A54-144A-A1C3-2D617011B6C7}" type="datetimeFigureOut">
              <a:rPr lang="en-US" smtClean="0"/>
              <a:pPr/>
              <a:t>9/15/2024</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4164C0B-8E7D-3349-906C-A97C937230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oleObject" Target="../embeddings/oleObject4.bin"/><Relationship Id="rId5" Type="http://schemas.openxmlformats.org/officeDocument/2006/relationships/image" Target="../media/image11.emf"/><Relationship Id="rId4" Type="http://schemas.openxmlformats.org/officeDocument/2006/relationships/oleObject" Target="../embeddings/oleObject3.bin"/><Relationship Id="rId9" Type="http://schemas.openxmlformats.org/officeDocument/2006/relationships/image" Target="../media/image13.emf"/></Relationships>
</file>

<file path=ppt/slides/_rels/slide1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oleObject" Target="../embeddings/oleObject7.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oleObject" Target="../embeddings/oleObject10.bin"/><Relationship Id="rId1" Type="http://schemas.openxmlformats.org/officeDocument/2006/relationships/slideLayout" Target="../slideLayouts/slideLayout1.xml"/><Relationship Id="rId6" Type="http://schemas.openxmlformats.org/officeDocument/2006/relationships/oleObject" Target="../embeddings/oleObject12.bin"/><Relationship Id="rId5" Type="http://schemas.openxmlformats.org/officeDocument/2006/relationships/image" Target="../media/image19.emf"/><Relationship Id="rId10" Type="http://schemas.openxmlformats.org/officeDocument/2006/relationships/image" Target="../media/image22.png"/><Relationship Id="rId4" Type="http://schemas.openxmlformats.org/officeDocument/2006/relationships/oleObject" Target="../embeddings/oleObject11.bin"/><Relationship Id="rId9" Type="http://schemas.openxmlformats.org/officeDocument/2006/relationships/image" Target="../media/image21.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8.emf"/><Relationship Id="rId18" Type="http://schemas.openxmlformats.org/officeDocument/2006/relationships/oleObject" Target="../embeddings/oleObject22.bin"/><Relationship Id="rId3" Type="http://schemas.openxmlformats.org/officeDocument/2006/relationships/image" Target="../media/image23.emf"/><Relationship Id="rId7" Type="http://schemas.openxmlformats.org/officeDocument/2006/relationships/image" Target="../media/image25.emf"/><Relationship Id="rId12" Type="http://schemas.openxmlformats.org/officeDocument/2006/relationships/oleObject" Target="../embeddings/oleObject19.bin"/><Relationship Id="rId17" Type="http://schemas.openxmlformats.org/officeDocument/2006/relationships/image" Target="../media/image30.emf"/><Relationship Id="rId2" Type="http://schemas.openxmlformats.org/officeDocument/2006/relationships/oleObject" Target="../embeddings/oleObject14.bin"/><Relationship Id="rId16" Type="http://schemas.openxmlformats.org/officeDocument/2006/relationships/oleObject" Target="../embeddings/oleObject21.bin"/><Relationship Id="rId1" Type="http://schemas.openxmlformats.org/officeDocument/2006/relationships/slideLayout" Target="../slideLayouts/slideLayout1.xml"/><Relationship Id="rId6" Type="http://schemas.openxmlformats.org/officeDocument/2006/relationships/oleObject" Target="../embeddings/oleObject16.bin"/><Relationship Id="rId11" Type="http://schemas.openxmlformats.org/officeDocument/2006/relationships/image" Target="../media/image27.emf"/><Relationship Id="rId5" Type="http://schemas.openxmlformats.org/officeDocument/2006/relationships/image" Target="../media/image24.emf"/><Relationship Id="rId15" Type="http://schemas.openxmlformats.org/officeDocument/2006/relationships/image" Target="../media/image29.emf"/><Relationship Id="rId10" Type="http://schemas.openxmlformats.org/officeDocument/2006/relationships/oleObject" Target="../embeddings/oleObject18.bin"/><Relationship Id="rId19" Type="http://schemas.openxmlformats.org/officeDocument/2006/relationships/image" Target="../media/image31.emf"/><Relationship Id="rId4" Type="http://schemas.openxmlformats.org/officeDocument/2006/relationships/oleObject" Target="../embeddings/oleObject15.bin"/><Relationship Id="rId9" Type="http://schemas.openxmlformats.org/officeDocument/2006/relationships/image" Target="../media/image26.emf"/><Relationship Id="rId1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32.emf"/><Relationship Id="rId7" Type="http://schemas.openxmlformats.org/officeDocument/2006/relationships/image" Target="../media/image34.emf"/><Relationship Id="rId2" Type="http://schemas.openxmlformats.org/officeDocument/2006/relationships/oleObject" Target="../embeddings/oleObject23.bin"/><Relationship Id="rId1" Type="http://schemas.openxmlformats.org/officeDocument/2006/relationships/slideLayout" Target="../slideLayouts/slideLayout1.xml"/><Relationship Id="rId6" Type="http://schemas.openxmlformats.org/officeDocument/2006/relationships/oleObject" Target="../embeddings/oleObject25.bin"/><Relationship Id="rId5" Type="http://schemas.openxmlformats.org/officeDocument/2006/relationships/image" Target="../media/image33.emf"/><Relationship Id="rId4" Type="http://schemas.openxmlformats.org/officeDocument/2006/relationships/oleObject" Target="../embeddings/oleObject24.bin"/><Relationship Id="rId9"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7.emf"/><Relationship Id="rId4"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83"/>
            <a:ext cx="9144000" cy="5687071"/>
          </a:xfrm>
          <a:prstGeom prst="rect">
            <a:avLst/>
          </a:prstGeom>
        </p:spPr>
      </p:pic>
      <p:sp>
        <p:nvSpPr>
          <p:cNvPr id="5" name="Text Box 2"/>
          <p:cNvSpPr txBox="1">
            <a:spLocks noChangeArrowheads="1"/>
          </p:cNvSpPr>
          <p:nvPr/>
        </p:nvSpPr>
        <p:spPr bwMode="auto">
          <a:xfrm>
            <a:off x="0" y="241304"/>
            <a:ext cx="9144000" cy="2554545"/>
          </a:xfrm>
          <a:prstGeom prst="rect">
            <a:avLst/>
          </a:prstGeom>
          <a:solidFill>
            <a:schemeClr val="bg1">
              <a:alpha val="70000"/>
            </a:schemeClr>
          </a:solidFill>
          <a:ln>
            <a:noFill/>
          </a:ln>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dirty="0">
                <a:solidFill>
                  <a:srgbClr val="000000"/>
                </a:solidFill>
                <a:latin typeface="Trajan Pro"/>
                <a:cs typeface="Trajan Pro"/>
              </a:rPr>
              <a:t>Fall 2024</a:t>
            </a:r>
          </a:p>
          <a:p>
            <a:pPr algn="ctr" defTabSz="914400" fontAlgn="base">
              <a:spcBef>
                <a:spcPct val="0"/>
              </a:spcBef>
              <a:spcAft>
                <a:spcPct val="0"/>
              </a:spcAft>
              <a:defRPr/>
            </a:pPr>
            <a:endParaRPr lang="en-US" altLang="ko-KR" sz="3200" dirty="0">
              <a:solidFill>
                <a:srgbClr val="000000"/>
              </a:solidFill>
              <a:latin typeface="Trajan Pro"/>
              <a:cs typeface="Trajan Pro"/>
            </a:endParaRPr>
          </a:p>
          <a:p>
            <a:pPr algn="ctr" defTabSz="914400" fontAlgn="base">
              <a:spcBef>
                <a:spcPct val="0"/>
              </a:spcBef>
              <a:spcAft>
                <a:spcPct val="0"/>
              </a:spcAft>
              <a:defRPr/>
            </a:pPr>
            <a:r>
              <a:rPr lang="en-US" altLang="ko-KR" sz="3200" dirty="0">
                <a:solidFill>
                  <a:srgbClr val="000000"/>
                </a:solidFill>
                <a:latin typeface="Trajan Pro"/>
                <a:cs typeface="Trajan Pro"/>
              </a:rPr>
              <a:t>Class 4B: Random Networks</a:t>
            </a:r>
          </a:p>
          <a:p>
            <a:pPr algn="ctr" defTabSz="914400" fontAlgn="base">
              <a:spcBef>
                <a:spcPct val="0"/>
              </a:spcBef>
              <a:spcAft>
                <a:spcPct val="0"/>
              </a:spcAft>
              <a:defRPr/>
            </a:pPr>
            <a:r>
              <a:rPr lang="en-US" altLang="ko-KR" sz="3200" dirty="0">
                <a:solidFill>
                  <a:srgbClr val="000000"/>
                </a:solidFill>
                <a:latin typeface="Trajan Pro"/>
                <a:cs typeface="Trajan Pro"/>
              </a:rPr>
              <a:t>(Chapter 3 in Textbook)</a:t>
            </a:r>
          </a:p>
        </p:txBody>
      </p:sp>
      <p:sp>
        <p:nvSpPr>
          <p:cNvPr id="6" name="Rectangle 5"/>
          <p:cNvSpPr>
            <a:spLocks noChangeArrowheads="1"/>
          </p:cNvSpPr>
          <p:nvPr/>
        </p:nvSpPr>
        <p:spPr bwMode="auto">
          <a:xfrm>
            <a:off x="0" y="2795849"/>
            <a:ext cx="9145588" cy="965803"/>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p:txBody>
      </p:sp>
      <p:sp>
        <p:nvSpPr>
          <p:cNvPr id="2" name="TextBox 1"/>
          <p:cNvSpPr txBox="1"/>
          <p:nvPr/>
        </p:nvSpPr>
        <p:spPr>
          <a:xfrm>
            <a:off x="2691580" y="3115321"/>
            <a:ext cx="4098623" cy="646331"/>
          </a:xfrm>
          <a:prstGeom prst="rect">
            <a:avLst/>
          </a:prstGeom>
          <a:noFill/>
        </p:spPr>
        <p:txBody>
          <a:bodyPr wrap="none" rtlCol="0">
            <a:spAutoFit/>
          </a:bodyPr>
          <a:lstStyle/>
          <a:p>
            <a:r>
              <a:rPr lang="en-US" sz="3600" b="1" dirty="0"/>
              <a:t>Boleslaw Szymanski </a:t>
            </a:r>
            <a:endParaRPr lang="en-GB" sz="3600" b="1" dirty="0"/>
          </a:p>
        </p:txBody>
      </p:sp>
      <p:sp>
        <p:nvSpPr>
          <p:cNvPr id="7" name="TextBox 6"/>
          <p:cNvSpPr txBox="1"/>
          <p:nvPr/>
        </p:nvSpPr>
        <p:spPr>
          <a:xfrm>
            <a:off x="2915728" y="5408746"/>
            <a:ext cx="6228272" cy="307777"/>
          </a:xfrm>
          <a:prstGeom prst="rect">
            <a:avLst/>
          </a:prstGeom>
          <a:noFill/>
        </p:spPr>
        <p:txBody>
          <a:bodyPr wrap="square" rtlCol="0">
            <a:spAutoFit/>
          </a:bodyPr>
          <a:lstStyle/>
          <a:p>
            <a:pPr algn="r" defTabSz="914400" fontAlgn="base">
              <a:spcBef>
                <a:spcPct val="0"/>
              </a:spcBef>
              <a:spcAft>
                <a:spcPct val="0"/>
              </a:spcAft>
              <a:defRPr/>
            </a:pPr>
            <a:r>
              <a:rPr lang="en-US" sz="1400" dirty="0">
                <a:solidFill>
                  <a:srgbClr val="000000"/>
                </a:solidFill>
                <a:ea typeface="ＭＳ Ｐゴシック" charset="0"/>
                <a:cs typeface="Helvetica"/>
              </a:rPr>
              <a:t>based on slides by Albert-László Barabási &amp; </a:t>
            </a:r>
            <a:r>
              <a:rPr lang="en-US" sz="1400" dirty="0"/>
              <a:t>Roberta Sinatra</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dirty="0">
                <a:solidFill>
                  <a:schemeClr val="bg1"/>
                </a:solidFill>
                <a:latin typeface="Helvetica" charset="0"/>
              </a:rPr>
              <a:t>RANDOM NETWORK MODEL</a:t>
            </a:r>
          </a:p>
        </p:txBody>
      </p:sp>
      <p:sp>
        <p:nvSpPr>
          <p:cNvPr id="12291" name="TextBox 15"/>
          <p:cNvSpPr txBox="1">
            <a:spLocks noChangeArrowheads="1"/>
          </p:cNvSpPr>
          <p:nvPr/>
        </p:nvSpPr>
        <p:spPr bwMode="auto">
          <a:xfrm>
            <a:off x="830263" y="819150"/>
            <a:ext cx="806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eaLnBrk="1" hangingPunct="1">
              <a:spcBef>
                <a:spcPct val="0"/>
              </a:spcBef>
              <a:buFontTx/>
              <a:buNone/>
            </a:pPr>
            <a:r>
              <a:rPr lang="en-US" altLang="en-US" sz="1800">
                <a:latin typeface="Arial" pitchFamily="34" charset="0"/>
              </a:rPr>
              <a:t>p=1/6</a:t>
            </a:r>
          </a:p>
          <a:p>
            <a:pPr algn="ctr" eaLnBrk="1" hangingPunct="1">
              <a:spcBef>
                <a:spcPct val="0"/>
              </a:spcBef>
              <a:buFontTx/>
              <a:buNone/>
            </a:pPr>
            <a:r>
              <a:rPr lang="en-US" altLang="en-US" sz="1800">
                <a:latin typeface="Arial" pitchFamily="34" charset="0"/>
              </a:rPr>
              <a:t> N=12</a:t>
            </a:r>
          </a:p>
        </p:txBody>
      </p:sp>
      <p:sp>
        <p:nvSpPr>
          <p:cNvPr id="12292" name="TextBox 1"/>
          <p:cNvSpPr txBox="1">
            <a:spLocks noChangeArrowheads="1"/>
          </p:cNvSpPr>
          <p:nvPr/>
        </p:nvSpPr>
        <p:spPr bwMode="auto">
          <a:xfrm>
            <a:off x="1155700" y="4533900"/>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800">
                <a:latin typeface="Arial" pitchFamily="34" charset="0"/>
              </a:rPr>
              <a:t>L=8</a:t>
            </a:r>
          </a:p>
        </p:txBody>
      </p:sp>
      <p:sp>
        <p:nvSpPr>
          <p:cNvPr id="12293" name="TextBox 2"/>
          <p:cNvSpPr txBox="1">
            <a:spLocks noChangeArrowheads="1"/>
          </p:cNvSpPr>
          <p:nvPr/>
        </p:nvSpPr>
        <p:spPr bwMode="auto">
          <a:xfrm>
            <a:off x="4229100" y="4584700"/>
            <a:ext cx="70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800">
                <a:latin typeface="Arial" pitchFamily="34" charset="0"/>
              </a:rPr>
              <a:t>L=10</a:t>
            </a:r>
          </a:p>
        </p:txBody>
      </p:sp>
      <p:sp>
        <p:nvSpPr>
          <p:cNvPr id="12294" name="TextBox 3"/>
          <p:cNvSpPr txBox="1">
            <a:spLocks noChangeArrowheads="1"/>
          </p:cNvSpPr>
          <p:nvPr/>
        </p:nvSpPr>
        <p:spPr bwMode="auto">
          <a:xfrm>
            <a:off x="7264400" y="4533900"/>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800">
                <a:latin typeface="Arial" pitchFamily="34" charset="0"/>
              </a:rPr>
              <a:t>L=7</a:t>
            </a:r>
          </a:p>
        </p:txBody>
      </p:sp>
      <p:pic>
        <p:nvPicPr>
          <p:cNvPr id="122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97038"/>
            <a:ext cx="8556625"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r>
              <a:rPr lang="en-US" altLang="en-US" sz="900" b="1" dirty="0">
                <a:solidFill>
                  <a:srgbClr val="A6A6A6"/>
                </a:solidFill>
                <a:latin typeface="Helvetica" charset="0"/>
                <a:cs typeface="Helvetica" charset="0"/>
              </a:rPr>
              <a:t>Network Science: Random Networks </a:t>
            </a:r>
            <a:endParaRPr lang="en-US" altLang="en-US" sz="600" i="1" dirty="0">
              <a:solidFill>
                <a:srgbClr val="A6A6A6"/>
              </a:solidFill>
              <a:latin typeface="Helvetica" charset="0"/>
              <a:cs typeface="Helvetica" charset="0"/>
            </a:endParaRPr>
          </a:p>
        </p:txBody>
      </p:sp>
    </p:spTree>
    <p:extLst>
      <p:ext uri="{BB962C8B-B14F-4D97-AF65-F5344CB8AC3E}">
        <p14:creationId xmlns:p14="http://schemas.microsoft.com/office/powerpoint/2010/main" val="1151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N100.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3" y="2014538"/>
            <a:ext cx="30924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3" descr="N100.2.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0138" y="1924050"/>
            <a:ext cx="267811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4" descr="N100.3.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1988" y="2074863"/>
            <a:ext cx="266382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dirty="0">
                <a:solidFill>
                  <a:schemeClr val="bg1"/>
                </a:solidFill>
                <a:latin typeface="Helvetica" charset="0"/>
              </a:rPr>
              <a:t>RANDOM NETWORK MODEL</a:t>
            </a:r>
          </a:p>
        </p:txBody>
      </p:sp>
      <p:sp>
        <p:nvSpPr>
          <p:cNvPr id="10246" name="TextBox 15"/>
          <p:cNvSpPr txBox="1">
            <a:spLocks noChangeArrowheads="1"/>
          </p:cNvSpPr>
          <p:nvPr/>
        </p:nvSpPr>
        <p:spPr bwMode="auto">
          <a:xfrm>
            <a:off x="501650" y="1084263"/>
            <a:ext cx="936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eaLnBrk="1" hangingPunct="1">
              <a:spcBef>
                <a:spcPct val="0"/>
              </a:spcBef>
              <a:buFontTx/>
              <a:buNone/>
            </a:pPr>
            <a:r>
              <a:rPr lang="en-US" altLang="en-US" sz="1800">
                <a:latin typeface="Arial" pitchFamily="34" charset="0"/>
              </a:rPr>
              <a:t>p=0.03</a:t>
            </a:r>
          </a:p>
          <a:p>
            <a:pPr algn="ctr" eaLnBrk="1" hangingPunct="1">
              <a:spcBef>
                <a:spcPct val="0"/>
              </a:spcBef>
              <a:buFontTx/>
              <a:buNone/>
            </a:pPr>
            <a:r>
              <a:rPr lang="en-US" altLang="en-US" sz="1800">
                <a:latin typeface="Arial" pitchFamily="34" charset="0"/>
              </a:rPr>
              <a:t> N=100</a:t>
            </a:r>
          </a:p>
        </p:txBody>
      </p:sp>
      <p:sp>
        <p:nvSpPr>
          <p:cNvPr id="8"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r>
              <a:rPr lang="en-US" altLang="en-US" sz="900" b="1" dirty="0">
                <a:solidFill>
                  <a:srgbClr val="A6A6A6"/>
                </a:solidFill>
                <a:latin typeface="Helvetica" charset="0"/>
                <a:cs typeface="Helvetica" charset="0"/>
              </a:rPr>
              <a:t>Network Science: Random Networks </a:t>
            </a:r>
            <a:endParaRPr lang="en-US" altLang="en-US" sz="600" i="1" dirty="0">
              <a:solidFill>
                <a:srgbClr val="A6A6A6"/>
              </a:solidFill>
              <a:latin typeface="Helvetica" charset="0"/>
              <a:cs typeface="Helvetica" charset="0"/>
            </a:endParaRPr>
          </a:p>
        </p:txBody>
      </p:sp>
    </p:spTree>
    <p:extLst>
      <p:ext uri="{BB962C8B-B14F-4D97-AF65-F5344CB8AC3E}">
        <p14:creationId xmlns:p14="http://schemas.microsoft.com/office/powerpoint/2010/main" val="303066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0" y="2133600"/>
            <a:ext cx="9144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eaLnBrk="1" hangingPunct="1">
              <a:spcBef>
                <a:spcPct val="0"/>
              </a:spcBef>
              <a:buFontTx/>
              <a:buNone/>
            </a:pPr>
            <a:r>
              <a:rPr lang="en-US" altLang="en-US" sz="4400">
                <a:latin typeface="Trajan Pro" charset="0"/>
              </a:rPr>
              <a:t>The number of links is variable</a:t>
            </a:r>
          </a:p>
          <a:p>
            <a:pPr algn="ctr" eaLnBrk="1" hangingPunct="1">
              <a:spcBef>
                <a:spcPct val="0"/>
              </a:spcBef>
              <a:buFontTx/>
              <a:buNone/>
            </a:pPr>
            <a:endParaRPr lang="hu-HU" altLang="en-US" sz="4400" b="1">
              <a:solidFill>
                <a:srgbClr val="FF0000"/>
              </a:solidFill>
              <a:latin typeface="Helvetica" charset="0"/>
            </a:endParaRPr>
          </a:p>
        </p:txBody>
      </p:sp>
      <p:sp>
        <p:nvSpPr>
          <p:cNvPr id="1126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a:solidFill>
                  <a:srgbClr val="FFFFFF"/>
                </a:solidFill>
                <a:latin typeface="Trajan Pro" charset="0"/>
              </a:rPr>
              <a:t>Section 3.3					</a:t>
            </a:r>
            <a:endParaRPr lang="en-US" altLang="en-US" sz="1600">
              <a:solidFill>
                <a:srgbClr val="FFFFFF"/>
              </a:solidFill>
              <a:latin typeface="Trajan Pro" charset="0"/>
            </a:endParaRPr>
          </a:p>
          <a:p>
            <a:pPr eaLnBrk="1" hangingPunct="1">
              <a:buFontTx/>
              <a:buNone/>
            </a:pPr>
            <a:endParaRPr lang="en-US" altLang="en-US" sz="1600">
              <a:solidFill>
                <a:srgbClr val="FFFFFF"/>
              </a:solidFill>
              <a:latin typeface="Arial" pitchFamily="34" charset="0"/>
            </a:endParaRPr>
          </a:p>
          <a:p>
            <a:pPr eaLnBrk="1" hangingPunct="1">
              <a:buFontTx/>
              <a:buNone/>
            </a:pPr>
            <a:endParaRPr lang="en-US" altLang="en-US" sz="1600" b="1">
              <a:solidFill>
                <a:srgbClr val="FFFFFF"/>
              </a:solidFill>
              <a:latin typeface="Helvetica" charset="0"/>
            </a:endParaRPr>
          </a:p>
        </p:txBody>
      </p:sp>
      <p:sp>
        <p:nvSpPr>
          <p:cNvPr id="11268" name="Subtitle 2"/>
          <p:cNvSpPr txBox="1">
            <a:spLocks/>
          </p:cNvSpPr>
          <p:nvPr/>
        </p:nvSpPr>
        <p:spPr bwMode="auto">
          <a:xfrm flipH="1">
            <a:off x="2819400" y="152400"/>
            <a:ext cx="46038"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endParaRPr lang="en-US" altLang="en-US" sz="1600" b="1">
              <a:solidFill>
                <a:schemeClr val="bg1"/>
              </a:solidFill>
              <a:latin typeface="Helvetica" charset="0"/>
            </a:endParaRPr>
          </a:p>
        </p:txBody>
      </p:sp>
      <p:sp>
        <p:nvSpPr>
          <p:cNvPr id="6"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r>
              <a:rPr lang="en-US" altLang="en-US" sz="900" b="1" dirty="0">
                <a:solidFill>
                  <a:srgbClr val="A6A6A6"/>
                </a:solidFill>
                <a:latin typeface="Helvetica" charset="0"/>
                <a:cs typeface="Helvetica" charset="0"/>
              </a:rPr>
              <a:t>Network Science: Random Networks </a:t>
            </a:r>
            <a:endParaRPr lang="en-US" altLang="en-US" sz="600" i="1" dirty="0">
              <a:solidFill>
                <a:srgbClr val="A6A6A6"/>
              </a:solidFill>
              <a:latin typeface="Helvetica" charset="0"/>
              <a:cs typeface="Helvetica" charset="0"/>
            </a:endParaRPr>
          </a:p>
        </p:txBody>
      </p:sp>
    </p:spTree>
    <p:extLst>
      <p:ext uri="{BB962C8B-B14F-4D97-AF65-F5344CB8AC3E}">
        <p14:creationId xmlns:p14="http://schemas.microsoft.com/office/powerpoint/2010/main" val="400948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dirty="0">
                <a:solidFill>
                  <a:schemeClr val="bg1"/>
                </a:solidFill>
                <a:latin typeface="Helvetica" charset="0"/>
              </a:rPr>
              <a:t>RANDOM NETWORK MODEL</a:t>
            </a:r>
          </a:p>
        </p:txBody>
      </p:sp>
      <p:sp>
        <p:nvSpPr>
          <p:cNvPr id="12291" name="TextBox 15"/>
          <p:cNvSpPr txBox="1">
            <a:spLocks noChangeArrowheads="1"/>
          </p:cNvSpPr>
          <p:nvPr/>
        </p:nvSpPr>
        <p:spPr bwMode="auto">
          <a:xfrm>
            <a:off x="830263" y="819150"/>
            <a:ext cx="806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eaLnBrk="1" hangingPunct="1">
              <a:spcBef>
                <a:spcPct val="0"/>
              </a:spcBef>
              <a:buFontTx/>
              <a:buNone/>
            </a:pPr>
            <a:r>
              <a:rPr lang="en-US" altLang="en-US" sz="1800">
                <a:latin typeface="Arial" pitchFamily="34" charset="0"/>
              </a:rPr>
              <a:t>p=1/6</a:t>
            </a:r>
          </a:p>
          <a:p>
            <a:pPr algn="ctr" eaLnBrk="1" hangingPunct="1">
              <a:spcBef>
                <a:spcPct val="0"/>
              </a:spcBef>
              <a:buFontTx/>
              <a:buNone/>
            </a:pPr>
            <a:r>
              <a:rPr lang="en-US" altLang="en-US" sz="1800">
                <a:latin typeface="Arial" pitchFamily="34" charset="0"/>
              </a:rPr>
              <a:t> N=12</a:t>
            </a:r>
          </a:p>
        </p:txBody>
      </p:sp>
      <p:sp>
        <p:nvSpPr>
          <p:cNvPr id="12292" name="TextBox 1"/>
          <p:cNvSpPr txBox="1">
            <a:spLocks noChangeArrowheads="1"/>
          </p:cNvSpPr>
          <p:nvPr/>
        </p:nvSpPr>
        <p:spPr bwMode="auto">
          <a:xfrm>
            <a:off x="1155700" y="4533900"/>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800">
                <a:latin typeface="Arial" pitchFamily="34" charset="0"/>
              </a:rPr>
              <a:t>L=8</a:t>
            </a:r>
          </a:p>
        </p:txBody>
      </p:sp>
      <p:sp>
        <p:nvSpPr>
          <p:cNvPr id="12293" name="TextBox 2"/>
          <p:cNvSpPr txBox="1">
            <a:spLocks noChangeArrowheads="1"/>
          </p:cNvSpPr>
          <p:nvPr/>
        </p:nvSpPr>
        <p:spPr bwMode="auto">
          <a:xfrm>
            <a:off x="4229100" y="4584700"/>
            <a:ext cx="70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800">
                <a:latin typeface="Arial" pitchFamily="34" charset="0"/>
              </a:rPr>
              <a:t>L=10</a:t>
            </a:r>
          </a:p>
        </p:txBody>
      </p:sp>
      <p:sp>
        <p:nvSpPr>
          <p:cNvPr id="12294" name="TextBox 3"/>
          <p:cNvSpPr txBox="1">
            <a:spLocks noChangeArrowheads="1"/>
          </p:cNvSpPr>
          <p:nvPr/>
        </p:nvSpPr>
        <p:spPr bwMode="auto">
          <a:xfrm>
            <a:off x="7264400" y="4533900"/>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800">
                <a:latin typeface="Arial" pitchFamily="34" charset="0"/>
              </a:rPr>
              <a:t>L=7</a:t>
            </a:r>
          </a:p>
        </p:txBody>
      </p:sp>
      <p:pic>
        <p:nvPicPr>
          <p:cNvPr id="122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97038"/>
            <a:ext cx="8556625"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r>
              <a:rPr lang="en-US" altLang="en-US" sz="900" b="1" dirty="0">
                <a:solidFill>
                  <a:srgbClr val="A6A6A6"/>
                </a:solidFill>
                <a:latin typeface="Helvetica" charset="0"/>
                <a:cs typeface="Helvetica" charset="0"/>
              </a:rPr>
              <a:t>Network Science: Random Networks </a:t>
            </a:r>
            <a:endParaRPr lang="en-US" altLang="en-US" sz="600" i="1" dirty="0">
              <a:solidFill>
                <a:srgbClr val="A6A6A6"/>
              </a:solidFill>
              <a:latin typeface="Helvetica" charset="0"/>
              <a:cs typeface="Helvetica" charset="0"/>
            </a:endParaRPr>
          </a:p>
        </p:txBody>
      </p:sp>
    </p:spTree>
    <p:extLst>
      <p:ext uri="{BB962C8B-B14F-4D97-AF65-F5344CB8AC3E}">
        <p14:creationId xmlns:p14="http://schemas.microsoft.com/office/powerpoint/2010/main" val="36727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dirty="0">
                <a:solidFill>
                  <a:schemeClr val="bg1"/>
                </a:solidFill>
                <a:latin typeface="Helvetica" charset="0"/>
              </a:rPr>
              <a:t>Number of links in a random network</a:t>
            </a:r>
          </a:p>
        </p:txBody>
      </p:sp>
      <p:sp>
        <p:nvSpPr>
          <p:cNvPr id="13315" name="Rectangle 2"/>
          <p:cNvSpPr>
            <a:spLocks/>
          </p:cNvSpPr>
          <p:nvPr/>
        </p:nvSpPr>
        <p:spPr bwMode="auto">
          <a:xfrm>
            <a:off x="444500" y="1457325"/>
            <a:ext cx="8177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1748" bIns="0">
            <a:spAutoFit/>
          </a:bodyPr>
          <a:lstStyle>
            <a:lvl1pPr marL="30163"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Clr>
                <a:srgbClr val="CC0000"/>
              </a:buClr>
              <a:buFontTx/>
              <a:buNone/>
            </a:pPr>
            <a:r>
              <a:rPr lang="en-US" altLang="en-US" sz="1600" b="1" i="1">
                <a:solidFill>
                  <a:srgbClr val="FF0000"/>
                </a:solidFill>
                <a:latin typeface="Helvetica" charset="0"/>
                <a:sym typeface="Trebuchet MS" pitchFamily="34" charset="0"/>
              </a:rPr>
              <a:t>P(L)</a:t>
            </a:r>
            <a:r>
              <a:rPr lang="en-US" altLang="en-US" sz="1600">
                <a:solidFill>
                  <a:srgbClr val="000000"/>
                </a:solidFill>
                <a:latin typeface="Helvetica" charset="0"/>
                <a:sym typeface="Trebuchet MS" pitchFamily="34" charset="0"/>
              </a:rPr>
              <a:t>: the probability to have exactly </a:t>
            </a:r>
            <a:r>
              <a:rPr lang="en-US" altLang="en-US" sz="1600" i="1">
                <a:solidFill>
                  <a:srgbClr val="000000"/>
                </a:solidFill>
                <a:latin typeface="Helvetica" charset="0"/>
                <a:sym typeface="Trebuchet MS" pitchFamily="34" charset="0"/>
              </a:rPr>
              <a:t>L</a:t>
            </a:r>
            <a:r>
              <a:rPr lang="en-US" altLang="en-US" sz="1600">
                <a:solidFill>
                  <a:srgbClr val="000000"/>
                </a:solidFill>
                <a:latin typeface="Helvetica" charset="0"/>
                <a:sym typeface="Trebuchet MS" pitchFamily="34" charset="0"/>
              </a:rPr>
              <a:t> links in a network of </a:t>
            </a:r>
            <a:r>
              <a:rPr lang="en-US" altLang="en-US" sz="1600" i="1">
                <a:solidFill>
                  <a:srgbClr val="000000"/>
                </a:solidFill>
                <a:latin typeface="Helvetica" charset="0"/>
                <a:sym typeface="Trebuchet MS" pitchFamily="34" charset="0"/>
              </a:rPr>
              <a:t>N</a:t>
            </a:r>
            <a:r>
              <a:rPr lang="en-US" altLang="en-US" sz="1600">
                <a:solidFill>
                  <a:srgbClr val="000000"/>
                </a:solidFill>
                <a:latin typeface="Helvetica" charset="0"/>
                <a:sym typeface="Trebuchet MS" pitchFamily="34" charset="0"/>
              </a:rPr>
              <a:t> nodes and probability </a:t>
            </a:r>
            <a:r>
              <a:rPr lang="en-US" altLang="en-US" sz="1600" i="1">
                <a:solidFill>
                  <a:srgbClr val="000000"/>
                </a:solidFill>
                <a:latin typeface="Helvetica" charset="0"/>
                <a:sym typeface="Trebuchet MS" pitchFamily="34" charset="0"/>
              </a:rPr>
              <a:t>p</a:t>
            </a:r>
            <a:r>
              <a:rPr lang="en-US" altLang="en-US" sz="1600">
                <a:solidFill>
                  <a:srgbClr val="000000"/>
                </a:solidFill>
                <a:latin typeface="Helvetica" charset="0"/>
                <a:sym typeface="Trebuchet MS" pitchFamily="34" charset="0"/>
              </a:rPr>
              <a:t>:</a:t>
            </a:r>
          </a:p>
        </p:txBody>
      </p:sp>
      <p:sp>
        <p:nvSpPr>
          <p:cNvPr id="13316"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r" eaLnBrk="1" hangingPunct="1">
              <a:spcBef>
                <a:spcPct val="0"/>
              </a:spcBef>
              <a:buFontTx/>
              <a:buNone/>
            </a:pPr>
            <a:r>
              <a:rPr lang="en-US" altLang="en-US" sz="900" b="1" dirty="0">
                <a:solidFill>
                  <a:srgbClr val="A6A6A6"/>
                </a:solidFill>
                <a:latin typeface="Helvetica" charset="0"/>
              </a:rPr>
              <a:t>Network Science: Random Networks </a:t>
            </a:r>
            <a:endParaRPr lang="en-US" altLang="en-US" sz="600" i="1" dirty="0">
              <a:solidFill>
                <a:srgbClr val="A6A6A6"/>
              </a:solidFill>
              <a:latin typeface="Helvetica" charset="0"/>
            </a:endParaRPr>
          </a:p>
        </p:txBody>
      </p:sp>
      <p:graphicFrame>
        <p:nvGraphicFramePr>
          <p:cNvPr id="7" name="Object 2"/>
          <p:cNvGraphicFramePr>
            <a:graphicFrameLocks noChangeAspect="1"/>
          </p:cNvGraphicFramePr>
          <p:nvPr/>
        </p:nvGraphicFramePr>
        <p:xfrm>
          <a:off x="1635125" y="2725738"/>
          <a:ext cx="3035300" cy="1062037"/>
        </p:xfrm>
        <a:graphic>
          <a:graphicData uri="http://schemas.openxmlformats.org/presentationml/2006/ole">
            <mc:AlternateContent xmlns:mc="http://schemas.openxmlformats.org/markup-compatibility/2006">
              <mc:Choice xmlns:v="urn:schemas-microsoft-com:vml" Requires="v">
                <p:oleObj name="Equation" r:id="rId2" imgW="1803400" imgH="635000" progId="Equation.3">
                  <p:embed/>
                </p:oleObj>
              </mc:Choice>
              <mc:Fallback>
                <p:oleObj name="Equation" r:id="rId2" imgW="1803400" imgH="635000" progId="Equation.3">
                  <p:embed/>
                  <p:pic>
                    <p:nvPicPr>
                      <p:cNvPr id="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2725738"/>
                        <a:ext cx="30353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8" name="TextBox 7"/>
          <p:cNvSpPr txBox="1">
            <a:spLocks noChangeArrowheads="1"/>
          </p:cNvSpPr>
          <p:nvPr/>
        </p:nvSpPr>
        <p:spPr bwMode="auto">
          <a:xfrm>
            <a:off x="3141663" y="198755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200">
                <a:solidFill>
                  <a:srgbClr val="FF0000"/>
                </a:solidFill>
                <a:latin typeface="Helvetica" charset="0"/>
              </a:rPr>
              <a:t>The maximum number of links in a network of N nodes.</a:t>
            </a:r>
          </a:p>
        </p:txBody>
      </p:sp>
      <p:sp>
        <p:nvSpPr>
          <p:cNvPr id="13319" name="TextBox 8"/>
          <p:cNvSpPr txBox="1">
            <a:spLocks noChangeArrowheads="1"/>
          </p:cNvSpPr>
          <p:nvPr/>
        </p:nvSpPr>
        <p:spPr bwMode="auto">
          <a:xfrm>
            <a:off x="1431925" y="4051300"/>
            <a:ext cx="2986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eaLnBrk="1" hangingPunct="1">
              <a:spcBef>
                <a:spcPct val="0"/>
              </a:spcBef>
              <a:buFontTx/>
              <a:buNone/>
            </a:pPr>
            <a:r>
              <a:rPr lang="en-US" altLang="en-US" sz="1200">
                <a:solidFill>
                  <a:srgbClr val="FF0000"/>
                </a:solidFill>
                <a:latin typeface="Helvetica" charset="0"/>
              </a:rPr>
              <a:t>Number of different ways we can choose L links among all potential links.</a:t>
            </a:r>
          </a:p>
        </p:txBody>
      </p:sp>
      <p:cxnSp>
        <p:nvCxnSpPr>
          <p:cNvPr id="15" name="Straight Arrow Connector 14"/>
          <p:cNvCxnSpPr>
            <a:stCxn id="13318" idx="1"/>
          </p:cNvCxnSpPr>
          <p:nvPr/>
        </p:nvCxnSpPr>
        <p:spPr>
          <a:xfrm rot="10800000" flipV="1">
            <a:off x="2784475" y="2217738"/>
            <a:ext cx="357188" cy="5556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Right Brace 9"/>
          <p:cNvSpPr>
            <a:spLocks/>
          </p:cNvSpPr>
          <p:nvPr/>
        </p:nvSpPr>
        <p:spPr bwMode="auto">
          <a:xfrm rot="5400000">
            <a:off x="2590800" y="3559175"/>
            <a:ext cx="263525" cy="739775"/>
          </a:xfrm>
          <a:prstGeom prst="rightBrace">
            <a:avLst>
              <a:gd name="adj1" fmla="val 8331"/>
              <a:gd name="adj2" fmla="val 48722"/>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hu-HU">
              <a:latin typeface="+mn-lt"/>
              <a:ea typeface="+mn-ea"/>
            </a:endParaRPr>
          </a:p>
        </p:txBody>
      </p:sp>
      <p:sp>
        <p:nvSpPr>
          <p:cNvPr id="13322" name="TextBox 10"/>
          <p:cNvSpPr txBox="1">
            <a:spLocks noChangeArrowheads="1"/>
          </p:cNvSpPr>
          <p:nvPr/>
        </p:nvSpPr>
        <p:spPr bwMode="auto">
          <a:xfrm>
            <a:off x="6056313" y="3079750"/>
            <a:ext cx="244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hu-HU" altLang="en-US" sz="1800">
                <a:latin typeface="Arial" pitchFamily="34" charset="0"/>
              </a:rPr>
              <a:t>Binomial distribution...</a:t>
            </a:r>
          </a:p>
        </p:txBody>
      </p:sp>
    </p:spTree>
    <p:extLst>
      <p:ext uri="{BB962C8B-B14F-4D97-AF65-F5344CB8AC3E}">
        <p14:creationId xmlns:p14="http://schemas.microsoft.com/office/powerpoint/2010/main" val="225778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a:solidFill>
                  <a:schemeClr val="bg1"/>
                </a:solidFill>
                <a:latin typeface="Helvetica" charset="0"/>
              </a:rPr>
              <a:t>MATH TUTORIAL     Binomial Distribution: </a:t>
            </a:r>
            <a:r>
              <a:rPr lang="en-US" altLang="en-US" sz="2000" b="1">
                <a:solidFill>
                  <a:srgbClr val="D9D9D9"/>
                </a:solidFill>
                <a:latin typeface="Helvetica" charset="0"/>
              </a:rPr>
              <a:t>The bottom line</a:t>
            </a:r>
          </a:p>
          <a:p>
            <a:pPr eaLnBrk="1" hangingPunct="1">
              <a:buFontTx/>
              <a:buNone/>
            </a:pPr>
            <a:endParaRPr lang="en-US" altLang="en-US" sz="2000" b="1">
              <a:solidFill>
                <a:srgbClr val="D9D9D9"/>
              </a:solidFill>
              <a:latin typeface="Helvetica" charset="0"/>
            </a:endParaRPr>
          </a:p>
          <a:p>
            <a:pPr eaLnBrk="1" hangingPunct="1">
              <a:buFontTx/>
              <a:buNone/>
            </a:pPr>
            <a:endParaRPr lang="en-US" altLang="en-US" sz="2000" b="1">
              <a:solidFill>
                <a:srgbClr val="D9D9D9"/>
              </a:solidFill>
              <a:latin typeface="Helvetica" charset="0"/>
            </a:endParaRPr>
          </a:p>
          <a:p>
            <a:pPr eaLnBrk="1" hangingPunct="1">
              <a:buFontTx/>
              <a:buNone/>
            </a:pPr>
            <a:endParaRPr lang="en-US" altLang="en-US" sz="2000" b="1">
              <a:solidFill>
                <a:schemeClr val="bg1"/>
              </a:solidFill>
              <a:latin typeface="Helvetica" charset="0"/>
            </a:endParaRPr>
          </a:p>
        </p:txBody>
      </p:sp>
      <p:sp>
        <p:nvSpPr>
          <p:cNvPr id="14339"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r" eaLnBrk="1" hangingPunct="1">
              <a:spcBef>
                <a:spcPct val="0"/>
              </a:spcBef>
              <a:buFontTx/>
              <a:buNone/>
            </a:pPr>
            <a:r>
              <a:rPr lang="en-US" altLang="en-US" sz="900" b="1" dirty="0">
                <a:solidFill>
                  <a:srgbClr val="A6A6A6"/>
                </a:solidFill>
                <a:latin typeface="Helvetica" charset="0"/>
              </a:rPr>
              <a:t>Network Science: Random Networks </a:t>
            </a:r>
            <a:endParaRPr lang="en-US" altLang="en-US" sz="600" i="1" dirty="0">
              <a:solidFill>
                <a:srgbClr val="A6A6A6"/>
              </a:solidFill>
              <a:latin typeface="Helvetica" charset="0"/>
            </a:endParaRPr>
          </a:p>
        </p:txBody>
      </p:sp>
      <p:sp>
        <p:nvSpPr>
          <p:cNvPr id="14340" name="Subtitle 2"/>
          <p:cNvSpPr txBox="1">
            <a:spLocks/>
          </p:cNvSpPr>
          <p:nvPr/>
        </p:nvSpPr>
        <p:spPr bwMode="auto">
          <a:xfrm flipH="1">
            <a:off x="2293938" y="152400"/>
            <a:ext cx="46037"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endParaRPr lang="hu-HU" altLang="en-US" sz="1600" b="1">
              <a:solidFill>
                <a:schemeClr val="bg1"/>
              </a:solidFill>
              <a:latin typeface="Helvetica" charset="0"/>
            </a:endParaRPr>
          </a:p>
        </p:txBody>
      </p:sp>
      <p:sp>
        <p:nvSpPr>
          <p:cNvPr id="14341" name="Rectangle 6"/>
          <p:cNvSpPr>
            <a:spLocks noChangeArrowheads="1"/>
          </p:cNvSpPr>
          <p:nvPr/>
        </p:nvSpPr>
        <p:spPr bwMode="auto">
          <a:xfrm>
            <a:off x="365125" y="5202238"/>
            <a:ext cx="8736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200" i="1">
                <a:solidFill>
                  <a:srgbClr val="000000"/>
                </a:solidFill>
                <a:latin typeface="Helvetica" charset="0"/>
                <a:sym typeface="Trebuchet MS" pitchFamily="34" charset="0"/>
              </a:rPr>
              <a:t>http://keral2008.blogspot.com/2008/10/derivation-of-mean-and-variance-of.html</a:t>
            </a:r>
          </a:p>
        </p:txBody>
      </p:sp>
      <p:graphicFrame>
        <p:nvGraphicFramePr>
          <p:cNvPr id="104455" name="Object 2"/>
          <p:cNvGraphicFramePr>
            <a:graphicFrameLocks noChangeAspect="1"/>
          </p:cNvGraphicFramePr>
          <p:nvPr/>
        </p:nvGraphicFramePr>
        <p:xfrm>
          <a:off x="536575" y="1076325"/>
          <a:ext cx="3027363" cy="863600"/>
        </p:xfrm>
        <a:graphic>
          <a:graphicData uri="http://schemas.openxmlformats.org/presentationml/2006/ole">
            <mc:AlternateContent xmlns:mc="http://schemas.openxmlformats.org/markup-compatibility/2006">
              <mc:Choice xmlns:v="urn:schemas-microsoft-com:vml" Requires="v">
                <p:oleObj name="Equation" r:id="rId2" imgW="1435100" imgH="444500" progId="Equation.3">
                  <p:embed/>
                </p:oleObj>
              </mc:Choice>
              <mc:Fallback>
                <p:oleObj name="Equation" r:id="rId2" imgW="1435100" imgH="444500" progId="Equation.3">
                  <p:embed/>
                  <p:pic>
                    <p:nvPicPr>
                      <p:cNvPr id="10445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1076325"/>
                        <a:ext cx="3027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456" name="Object 3"/>
          <p:cNvGraphicFramePr>
            <a:graphicFrameLocks noChangeAspect="1"/>
          </p:cNvGraphicFramePr>
          <p:nvPr/>
        </p:nvGraphicFramePr>
        <p:xfrm>
          <a:off x="536575" y="2262188"/>
          <a:ext cx="1458913" cy="334962"/>
        </p:xfrm>
        <a:graphic>
          <a:graphicData uri="http://schemas.openxmlformats.org/presentationml/2006/ole">
            <mc:AlternateContent xmlns:mc="http://schemas.openxmlformats.org/markup-compatibility/2006">
              <mc:Choice xmlns:v="urn:schemas-microsoft-com:vml" Requires="v">
                <p:oleObj name="Equation" r:id="rId4" imgW="660400" imgH="165100" progId="Equation.3">
                  <p:embed/>
                </p:oleObj>
              </mc:Choice>
              <mc:Fallback>
                <p:oleObj name="Equation" r:id="rId4" imgW="660400" imgH="165100" progId="Equation.3">
                  <p:embed/>
                  <p:pic>
                    <p:nvPicPr>
                      <p:cNvPr id="10445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2262188"/>
                        <a:ext cx="14589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457" name="Object 4"/>
          <p:cNvGraphicFramePr>
            <a:graphicFrameLocks noChangeAspect="1"/>
          </p:cNvGraphicFramePr>
          <p:nvPr/>
        </p:nvGraphicFramePr>
        <p:xfrm>
          <a:off x="536575" y="3041650"/>
          <a:ext cx="3687763" cy="434975"/>
        </p:xfrm>
        <a:graphic>
          <a:graphicData uri="http://schemas.openxmlformats.org/presentationml/2006/ole">
            <mc:AlternateContent xmlns:mc="http://schemas.openxmlformats.org/markup-compatibility/2006">
              <mc:Choice xmlns:v="urn:schemas-microsoft-com:vml" Requires="v">
                <p:oleObj name="Equation" r:id="rId6" imgW="1587500" imgH="203200" progId="Equation.3">
                  <p:embed/>
                </p:oleObj>
              </mc:Choice>
              <mc:Fallback>
                <p:oleObj name="Equation" r:id="rId6" imgW="1587500" imgH="203200" progId="Equation.3">
                  <p:embed/>
                  <p:pic>
                    <p:nvPicPr>
                      <p:cNvPr id="104457"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575" y="3041650"/>
                        <a:ext cx="36877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458" name="Object 5"/>
          <p:cNvGraphicFramePr>
            <a:graphicFrameLocks noChangeAspect="1"/>
          </p:cNvGraphicFramePr>
          <p:nvPr/>
        </p:nvGraphicFramePr>
        <p:xfrm>
          <a:off x="536575" y="3935413"/>
          <a:ext cx="5384800" cy="409575"/>
        </p:xfrm>
        <a:graphic>
          <a:graphicData uri="http://schemas.openxmlformats.org/presentationml/2006/ole">
            <mc:AlternateContent xmlns:mc="http://schemas.openxmlformats.org/markup-compatibility/2006">
              <mc:Choice xmlns:v="urn:schemas-microsoft-com:vml" Requires="v">
                <p:oleObj name="Equation" r:id="rId8" imgW="2463800" imgH="203200" progId="Equation.3">
                  <p:embed/>
                </p:oleObj>
              </mc:Choice>
              <mc:Fallback>
                <p:oleObj name="Equation" r:id="rId8" imgW="2463800" imgH="203200" progId="Equation.3">
                  <p:embed/>
                  <p:pic>
                    <p:nvPicPr>
                      <p:cNvPr id="104458"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575" y="3935413"/>
                        <a:ext cx="5384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4935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blinds(horizontal)">
                                      <p:cBhvr>
                                        <p:cTn id="7" dur="500"/>
                                        <p:tgtEl>
                                          <p:spTgt spid="104455"/>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04456"/>
                                        </p:tgtEl>
                                        <p:attrNameLst>
                                          <p:attrName>style.visibility</p:attrName>
                                        </p:attrNameLst>
                                      </p:cBhvr>
                                      <p:to>
                                        <p:strVal val="visible"/>
                                      </p:to>
                                    </p:set>
                                    <p:animEffect transition="in" filter="blinds(horizontal)">
                                      <p:cBhvr>
                                        <p:cTn id="11" dur="500"/>
                                        <p:tgtEl>
                                          <p:spTgt spid="104456"/>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4457"/>
                                        </p:tgtEl>
                                        <p:attrNameLst>
                                          <p:attrName>style.visibility</p:attrName>
                                        </p:attrNameLst>
                                      </p:cBhvr>
                                      <p:to>
                                        <p:strVal val="visible"/>
                                      </p:to>
                                    </p:set>
                                    <p:animEffect transition="in" filter="blinds(horizontal)">
                                      <p:cBhvr>
                                        <p:cTn id="15" dur="500"/>
                                        <p:tgtEl>
                                          <p:spTgt spid="104457"/>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04458"/>
                                        </p:tgtEl>
                                        <p:attrNameLst>
                                          <p:attrName>style.visibility</p:attrName>
                                        </p:attrNameLst>
                                      </p:cBhvr>
                                      <p:to>
                                        <p:strVal val="visible"/>
                                      </p:to>
                                    </p:set>
                                    <p:animEffect transition="in" filter="blinds(horizontal)">
                                      <p:cBhvr>
                                        <p:cTn id="19" dur="500"/>
                                        <p:tgtEl>
                                          <p:spTgt spid="10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dirty="0">
                <a:solidFill>
                  <a:schemeClr val="bg1"/>
                </a:solidFill>
                <a:latin typeface="Helvetica" charset="0"/>
              </a:rPr>
              <a:t>RANDOM NETWORK MODEL</a:t>
            </a:r>
          </a:p>
        </p:txBody>
      </p:sp>
      <p:sp>
        <p:nvSpPr>
          <p:cNvPr id="15363" name="Rectangle 2"/>
          <p:cNvSpPr>
            <a:spLocks/>
          </p:cNvSpPr>
          <p:nvPr/>
        </p:nvSpPr>
        <p:spPr bwMode="auto">
          <a:xfrm>
            <a:off x="407988" y="898525"/>
            <a:ext cx="5383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1748" bIns="0">
            <a:spAutoFit/>
          </a:bodyPr>
          <a:lstStyle>
            <a:lvl1pPr marL="30163"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Clr>
                <a:srgbClr val="CC0000"/>
              </a:buClr>
              <a:buFontTx/>
              <a:buNone/>
            </a:pPr>
            <a:r>
              <a:rPr lang="en-US" altLang="en-US" sz="1600" b="1" i="1">
                <a:solidFill>
                  <a:srgbClr val="FF0000"/>
                </a:solidFill>
                <a:latin typeface="Helvetica" charset="0"/>
                <a:sym typeface="Trebuchet MS" pitchFamily="34" charset="0"/>
              </a:rPr>
              <a:t>P(L)</a:t>
            </a:r>
            <a:r>
              <a:rPr lang="en-US" altLang="en-US" sz="1600">
                <a:solidFill>
                  <a:srgbClr val="000000"/>
                </a:solidFill>
                <a:latin typeface="Helvetica" charset="0"/>
                <a:sym typeface="Trebuchet MS" pitchFamily="34" charset="0"/>
              </a:rPr>
              <a:t>: the probability to have a network of exactly </a:t>
            </a:r>
            <a:r>
              <a:rPr lang="en-US" altLang="en-US" sz="1600" i="1">
                <a:solidFill>
                  <a:srgbClr val="000000"/>
                </a:solidFill>
                <a:latin typeface="Helvetica" charset="0"/>
                <a:sym typeface="Trebuchet MS" pitchFamily="34" charset="0"/>
              </a:rPr>
              <a:t>L</a:t>
            </a:r>
            <a:r>
              <a:rPr lang="en-US" altLang="en-US" sz="1600">
                <a:solidFill>
                  <a:srgbClr val="000000"/>
                </a:solidFill>
                <a:latin typeface="Helvetica" charset="0"/>
                <a:sym typeface="Trebuchet MS" pitchFamily="34" charset="0"/>
              </a:rPr>
              <a:t> links</a:t>
            </a:r>
          </a:p>
        </p:txBody>
      </p:sp>
      <p:sp>
        <p:nvSpPr>
          <p:cNvPr id="15364"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r" eaLnBrk="1" hangingPunct="1">
              <a:spcBef>
                <a:spcPct val="0"/>
              </a:spcBef>
              <a:buFontTx/>
              <a:buNone/>
            </a:pPr>
            <a:r>
              <a:rPr lang="en-US" altLang="en-US" sz="900" b="1" dirty="0">
                <a:solidFill>
                  <a:srgbClr val="A6A6A6"/>
                </a:solidFill>
                <a:latin typeface="Helvetica" charset="0"/>
              </a:rPr>
              <a:t>Network Science: Random Networks </a:t>
            </a:r>
            <a:endParaRPr lang="en-US" altLang="en-US" sz="600" i="1" dirty="0">
              <a:solidFill>
                <a:srgbClr val="A6A6A6"/>
              </a:solidFill>
              <a:latin typeface="Helvetica" charset="0"/>
            </a:endParaRPr>
          </a:p>
        </p:txBody>
      </p:sp>
      <p:graphicFrame>
        <p:nvGraphicFramePr>
          <p:cNvPr id="7" name="Object 2"/>
          <p:cNvGraphicFramePr>
            <a:graphicFrameLocks noChangeAspect="1"/>
          </p:cNvGraphicFramePr>
          <p:nvPr/>
        </p:nvGraphicFramePr>
        <p:xfrm>
          <a:off x="2397125" y="1346200"/>
          <a:ext cx="3035300" cy="1062038"/>
        </p:xfrm>
        <a:graphic>
          <a:graphicData uri="http://schemas.openxmlformats.org/presentationml/2006/ole">
            <mc:AlternateContent xmlns:mc="http://schemas.openxmlformats.org/markup-compatibility/2006">
              <mc:Choice xmlns:v="urn:schemas-microsoft-com:vml" Requires="v">
                <p:oleObj name="Equation" r:id="rId3" imgW="1803400" imgH="635000" progId="Equation.3">
                  <p:embed/>
                </p:oleObj>
              </mc:Choice>
              <mc:Fallback>
                <p:oleObj name="Equation" r:id="rId3" imgW="1803400" imgH="635000" progId="Equation.3">
                  <p:embed/>
                  <p:pic>
                    <p:nvPicPr>
                      <p:cNvPr id="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5" y="1346200"/>
                        <a:ext cx="30353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3"/>
          <p:cNvGraphicFramePr>
            <a:graphicFrameLocks noChangeAspect="1"/>
          </p:cNvGraphicFramePr>
          <p:nvPr/>
        </p:nvGraphicFramePr>
        <p:xfrm>
          <a:off x="641350" y="3303588"/>
          <a:ext cx="2995613" cy="825500"/>
        </p:xfrm>
        <a:graphic>
          <a:graphicData uri="http://schemas.openxmlformats.org/presentationml/2006/ole">
            <mc:AlternateContent xmlns:mc="http://schemas.openxmlformats.org/markup-compatibility/2006">
              <mc:Choice xmlns:v="urn:schemas-microsoft-com:vml" Requires="v">
                <p:oleObj name="Equation" r:id="rId5" imgW="1981200" imgH="546100" progId="Equation.3">
                  <p:embed/>
                </p:oleObj>
              </mc:Choice>
              <mc:Fallback>
                <p:oleObj name="Equation" r:id="rId5" imgW="1981200" imgH="546100" progId="Equation.3">
                  <p:embed/>
                  <p:pic>
                    <p:nvPicPr>
                      <p:cNvPr id="1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350" y="3303588"/>
                        <a:ext cx="2995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25"/>
          <p:cNvSpPr>
            <a:spLocks noChangeArrowheads="1"/>
          </p:cNvSpPr>
          <p:nvPr/>
        </p:nvSpPr>
        <p:spPr bwMode="auto">
          <a:xfrm>
            <a:off x="407988" y="2557463"/>
            <a:ext cx="58769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Char char="•"/>
            </a:pPr>
            <a:r>
              <a:rPr lang="it-IT" altLang="en-US" sz="1600" dirty="0">
                <a:solidFill>
                  <a:srgbClr val="000000"/>
                </a:solidFill>
                <a:latin typeface="Helvetica" charset="0"/>
                <a:sym typeface="Trebuchet MS" pitchFamily="34" charset="0"/>
              </a:rPr>
              <a:t>The average number of links </a:t>
            </a:r>
            <a:r>
              <a:rPr lang="it-IT" altLang="en-US" sz="1600" i="1" dirty="0">
                <a:solidFill>
                  <a:srgbClr val="000000"/>
                </a:solidFill>
                <a:latin typeface="Helvetica" charset="0"/>
                <a:sym typeface="Trebuchet MS" pitchFamily="34" charset="0"/>
              </a:rPr>
              <a:t>&lt;L&gt;</a:t>
            </a:r>
            <a:r>
              <a:rPr lang="it-IT" altLang="en-US" sz="1600" dirty="0">
                <a:solidFill>
                  <a:srgbClr val="000000"/>
                </a:solidFill>
                <a:latin typeface="Helvetica" charset="0"/>
                <a:sym typeface="Trebuchet MS" pitchFamily="34" charset="0"/>
              </a:rPr>
              <a:t> in a random graph</a:t>
            </a:r>
          </a:p>
        </p:txBody>
      </p:sp>
      <p:sp>
        <p:nvSpPr>
          <p:cNvPr id="18" name="Rectangle 25"/>
          <p:cNvSpPr>
            <a:spLocks noChangeArrowheads="1"/>
          </p:cNvSpPr>
          <p:nvPr/>
        </p:nvSpPr>
        <p:spPr bwMode="auto">
          <a:xfrm>
            <a:off x="407988" y="4129088"/>
            <a:ext cx="58769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Char char="•"/>
            </a:pPr>
            <a:r>
              <a:rPr lang="it-IT" altLang="en-US" sz="1600">
                <a:solidFill>
                  <a:srgbClr val="000000"/>
                </a:solidFill>
                <a:latin typeface="Helvetica" charset="0"/>
                <a:sym typeface="Trebuchet MS" pitchFamily="34" charset="0"/>
              </a:rPr>
              <a:t>The standard deviation</a:t>
            </a:r>
          </a:p>
        </p:txBody>
      </p:sp>
      <p:graphicFrame>
        <p:nvGraphicFramePr>
          <p:cNvPr id="105477" name="Object 4"/>
          <p:cNvGraphicFramePr>
            <a:graphicFrameLocks noChangeAspect="1"/>
          </p:cNvGraphicFramePr>
          <p:nvPr/>
        </p:nvGraphicFramePr>
        <p:xfrm>
          <a:off x="1992313" y="4878388"/>
          <a:ext cx="2201862" cy="566737"/>
        </p:xfrm>
        <a:graphic>
          <a:graphicData uri="http://schemas.openxmlformats.org/presentationml/2006/ole">
            <mc:AlternateContent xmlns:mc="http://schemas.openxmlformats.org/markup-compatibility/2006">
              <mc:Choice xmlns:v="urn:schemas-microsoft-com:vml" Requires="v">
                <p:oleObj name="Equation" r:id="rId7" imgW="1384300" imgH="355600" progId="Equation.3">
                  <p:embed/>
                </p:oleObj>
              </mc:Choice>
              <mc:Fallback>
                <p:oleObj name="Equation" r:id="rId7" imgW="1384300" imgH="355600" progId="Equation.3">
                  <p:embed/>
                  <p:pic>
                    <p:nvPicPr>
                      <p:cNvPr id="105477"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2313" y="4878388"/>
                        <a:ext cx="220186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5"/>
          <p:cNvGraphicFramePr>
            <a:graphicFrameLocks noChangeAspect="1"/>
          </p:cNvGraphicFramePr>
          <p:nvPr/>
        </p:nvGraphicFramePr>
        <p:xfrm>
          <a:off x="4970463" y="3487738"/>
          <a:ext cx="2901950" cy="346075"/>
        </p:xfrm>
        <a:graphic>
          <a:graphicData uri="http://schemas.openxmlformats.org/presentationml/2006/ole">
            <mc:AlternateContent xmlns:mc="http://schemas.openxmlformats.org/markup-compatibility/2006">
              <mc:Choice xmlns:v="urn:schemas-microsoft-com:vml" Requires="v">
                <p:oleObj name="Equation" r:id="rId9" imgW="1485900" imgH="177800" progId="Equation.3">
                  <p:embed/>
                </p:oleObj>
              </mc:Choice>
              <mc:Fallback>
                <p:oleObj name="Equation" r:id="rId9" imgW="1485900" imgH="177800" progId="Equation.3">
                  <p:embed/>
                  <p:pic>
                    <p:nvPicPr>
                      <p:cNvPr id="1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0463" y="3487738"/>
                        <a:ext cx="29019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0138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par>
                          <p:cTn id="22" fill="hold" nodeType="afterGroup">
                            <p:stCondLst>
                              <p:cond delay="500"/>
                            </p:stCondLst>
                            <p:childTnLst>
                              <p:par>
                                <p:cTn id="23" presetID="3" presetClass="entr" presetSubtype="10" fill="hold" nodeType="afterEffect">
                                  <p:stCondLst>
                                    <p:cond delay="0"/>
                                  </p:stCondLst>
                                  <p:childTnLst>
                                    <p:set>
                                      <p:cBhvr>
                                        <p:cTn id="24" dur="1" fill="hold">
                                          <p:stCondLst>
                                            <p:cond delay="0"/>
                                          </p:stCondLst>
                                        </p:cTn>
                                        <p:tgtEl>
                                          <p:spTgt spid="105477"/>
                                        </p:tgtEl>
                                        <p:attrNameLst>
                                          <p:attrName>style.visibility</p:attrName>
                                        </p:attrNameLst>
                                      </p:cBhvr>
                                      <p:to>
                                        <p:strVal val="visible"/>
                                      </p:to>
                                    </p:set>
                                    <p:animEffect transition="in" filter="blinds(horizontal)">
                                      <p:cBhvr>
                                        <p:cTn id="25" dur="500"/>
                                        <p:tgtEl>
                                          <p:spTgt spid="105477"/>
                                        </p:tgtEl>
                                      </p:cBhvr>
                                    </p:animEffect>
                                  </p:childTnLst>
                                </p:cTn>
                              </p:par>
                            </p:childTnLst>
                          </p:cTn>
                        </p:par>
                        <p:par>
                          <p:cTn id="26" fill="hold" nodeType="afterGroup">
                            <p:stCondLst>
                              <p:cond delay="1000"/>
                            </p:stCondLst>
                            <p:childTnLst>
                              <p:par>
                                <p:cTn id="27" presetID="3"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a:off x="0" y="21336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eaLnBrk="1" hangingPunct="1">
              <a:spcBef>
                <a:spcPct val="0"/>
              </a:spcBef>
              <a:buFontTx/>
              <a:buNone/>
            </a:pPr>
            <a:r>
              <a:rPr lang="en-US" altLang="en-US" sz="4400">
                <a:latin typeface="Trajan Pro" charset="0"/>
              </a:rPr>
              <a:t>Degree distribution</a:t>
            </a:r>
          </a:p>
          <a:p>
            <a:pPr algn="ctr" eaLnBrk="1" hangingPunct="1">
              <a:spcBef>
                <a:spcPct val="0"/>
              </a:spcBef>
              <a:buFontTx/>
              <a:buNone/>
            </a:pPr>
            <a:endParaRPr lang="hu-HU" altLang="en-US" sz="4400" b="1">
              <a:solidFill>
                <a:srgbClr val="FF0000"/>
              </a:solidFill>
              <a:latin typeface="Helvetica" charset="0"/>
            </a:endParaRPr>
          </a:p>
        </p:txBody>
      </p:sp>
      <p:sp>
        <p:nvSpPr>
          <p:cNvPr id="1638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a:solidFill>
                  <a:srgbClr val="FFFFFF"/>
                </a:solidFill>
                <a:latin typeface="Trajan Pro" charset="0"/>
              </a:rPr>
              <a:t>Section 3.4					</a:t>
            </a:r>
            <a:endParaRPr lang="en-US" altLang="en-US" sz="1600">
              <a:solidFill>
                <a:srgbClr val="FFFFFF"/>
              </a:solidFill>
              <a:latin typeface="Trajan Pro" charset="0"/>
            </a:endParaRPr>
          </a:p>
          <a:p>
            <a:pPr eaLnBrk="1" hangingPunct="1">
              <a:buFontTx/>
              <a:buNone/>
            </a:pPr>
            <a:endParaRPr lang="en-US" altLang="en-US" sz="1600">
              <a:solidFill>
                <a:srgbClr val="FFFFFF"/>
              </a:solidFill>
              <a:latin typeface="Arial" pitchFamily="34" charset="0"/>
            </a:endParaRPr>
          </a:p>
          <a:p>
            <a:pPr eaLnBrk="1" hangingPunct="1">
              <a:buFontTx/>
              <a:buNone/>
            </a:pPr>
            <a:endParaRPr lang="en-US" altLang="en-US" sz="1600" b="1">
              <a:solidFill>
                <a:srgbClr val="FFFFFF"/>
              </a:solidFill>
              <a:latin typeface="Helvetica" charset="0"/>
            </a:endParaRPr>
          </a:p>
        </p:txBody>
      </p:sp>
      <p:sp>
        <p:nvSpPr>
          <p:cNvPr id="16388" name="Subtitle 2"/>
          <p:cNvSpPr txBox="1">
            <a:spLocks/>
          </p:cNvSpPr>
          <p:nvPr/>
        </p:nvSpPr>
        <p:spPr bwMode="auto">
          <a:xfrm flipH="1">
            <a:off x="2819400" y="152400"/>
            <a:ext cx="46038"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endParaRPr lang="en-US" altLang="en-US" sz="1600" b="1">
              <a:solidFill>
                <a:schemeClr val="bg1"/>
              </a:solidFill>
              <a:latin typeface="Helvetica" charset="0"/>
            </a:endParaRPr>
          </a:p>
        </p:txBody>
      </p:sp>
      <p:sp>
        <p:nvSpPr>
          <p:cNvPr id="5"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r" eaLnBrk="1" hangingPunct="1">
              <a:spcBef>
                <a:spcPct val="0"/>
              </a:spcBef>
              <a:buFontTx/>
              <a:buNone/>
            </a:pPr>
            <a:r>
              <a:rPr lang="en-US" altLang="en-US" sz="900" b="1" dirty="0">
                <a:solidFill>
                  <a:srgbClr val="A6A6A6"/>
                </a:solidFill>
                <a:latin typeface="Helvetica" charset="0"/>
              </a:rPr>
              <a:t>Network Science: Random Networks </a:t>
            </a:r>
            <a:endParaRPr lang="en-US" altLang="en-US" sz="600" i="1" dirty="0">
              <a:solidFill>
                <a:srgbClr val="A6A6A6"/>
              </a:solidFill>
              <a:latin typeface="Helvetica" charset="0"/>
            </a:endParaRPr>
          </a:p>
        </p:txBody>
      </p:sp>
    </p:spTree>
    <p:extLst>
      <p:ext uri="{BB962C8B-B14F-4D97-AF65-F5344CB8AC3E}">
        <p14:creationId xmlns:p14="http://schemas.microsoft.com/office/powerpoint/2010/main" val="309620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dirty="0">
                <a:solidFill>
                  <a:schemeClr val="bg1"/>
                </a:solidFill>
                <a:latin typeface="Helvetica" charset="0"/>
              </a:rPr>
              <a:t>DEGREE DISTRIBUTION OF A RANDOM GRAPH</a:t>
            </a:r>
          </a:p>
        </p:txBody>
      </p:sp>
      <p:sp>
        <p:nvSpPr>
          <p:cNvPr id="17411"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r" eaLnBrk="1" hangingPunct="1">
              <a:spcBef>
                <a:spcPct val="0"/>
              </a:spcBef>
              <a:buFontTx/>
              <a:buNone/>
            </a:pPr>
            <a:r>
              <a:rPr lang="en-US" altLang="en-US" sz="900" b="1" dirty="0">
                <a:solidFill>
                  <a:srgbClr val="A6A6A6"/>
                </a:solidFill>
                <a:latin typeface="Helvetica" charset="0"/>
              </a:rPr>
              <a:t>Network Science: Random Networks </a:t>
            </a:r>
            <a:endParaRPr lang="en-US" altLang="en-US" sz="600" i="1" dirty="0">
              <a:solidFill>
                <a:srgbClr val="A6A6A6"/>
              </a:solidFill>
              <a:latin typeface="Helvetica" charset="0"/>
            </a:endParaRPr>
          </a:p>
        </p:txBody>
      </p:sp>
      <p:sp>
        <p:nvSpPr>
          <p:cNvPr id="18" name="Rectangle 25"/>
          <p:cNvSpPr>
            <a:spLocks noChangeArrowheads="1"/>
          </p:cNvSpPr>
          <p:nvPr/>
        </p:nvSpPr>
        <p:spPr bwMode="auto">
          <a:xfrm>
            <a:off x="382588" y="4630738"/>
            <a:ext cx="83550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eaLnBrk="1" hangingPunct="1">
              <a:spcBef>
                <a:spcPct val="0"/>
              </a:spcBef>
              <a:buFontTx/>
              <a:buNone/>
            </a:pPr>
            <a:r>
              <a:rPr lang="en-US" altLang="en-US" sz="1600">
                <a:solidFill>
                  <a:srgbClr val="000000"/>
                </a:solidFill>
                <a:latin typeface="Helvetica" charset="0"/>
                <a:sym typeface="Trebuchet MS" pitchFamily="34" charset="0"/>
              </a:rPr>
              <a:t>As the network size increases, the distribution becomes increasingly narrow—we are increasingly confident that the degree of a node is in the vicinity of &lt;k&gt;.</a:t>
            </a:r>
          </a:p>
        </p:txBody>
      </p:sp>
      <p:sp>
        <p:nvSpPr>
          <p:cNvPr id="26633" name="Text Box 8"/>
          <p:cNvSpPr txBox="1">
            <a:spLocks noChangeArrowheads="1"/>
          </p:cNvSpPr>
          <p:nvPr/>
        </p:nvSpPr>
        <p:spPr bwMode="auto">
          <a:xfrm>
            <a:off x="3405188" y="2009775"/>
            <a:ext cx="136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200">
                <a:latin typeface="Helvetica" charset="0"/>
              </a:rPr>
              <a:t>Select k </a:t>
            </a:r>
          </a:p>
          <a:p>
            <a:pPr eaLnBrk="1" hangingPunct="1">
              <a:spcBef>
                <a:spcPct val="0"/>
              </a:spcBef>
              <a:buFontTx/>
              <a:buNone/>
            </a:pPr>
            <a:r>
              <a:rPr lang="en-US" altLang="en-US" sz="1200">
                <a:latin typeface="Helvetica" charset="0"/>
              </a:rPr>
              <a:t>nodes from N-1</a:t>
            </a:r>
          </a:p>
        </p:txBody>
      </p:sp>
      <p:sp>
        <p:nvSpPr>
          <p:cNvPr id="26634" name="Text Box 9"/>
          <p:cNvSpPr txBox="1">
            <a:spLocks noChangeArrowheads="1"/>
          </p:cNvSpPr>
          <p:nvPr/>
        </p:nvSpPr>
        <p:spPr bwMode="auto">
          <a:xfrm>
            <a:off x="5221288" y="2239963"/>
            <a:ext cx="1260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lnSpc>
                <a:spcPct val="0"/>
              </a:lnSpc>
              <a:spcBef>
                <a:spcPct val="0"/>
              </a:spcBef>
              <a:buFontTx/>
              <a:buChar char="•"/>
            </a:pPr>
            <a:endParaRPr lang="en-US" altLang="en-US" sz="1200">
              <a:latin typeface="Helvetica" charset="0"/>
            </a:endParaRPr>
          </a:p>
          <a:p>
            <a:pPr eaLnBrk="1" hangingPunct="1">
              <a:spcBef>
                <a:spcPct val="0"/>
              </a:spcBef>
              <a:buFontTx/>
              <a:buNone/>
            </a:pPr>
            <a:r>
              <a:rPr lang="en-US" altLang="en-US" sz="1200">
                <a:latin typeface="Helvetica" charset="0"/>
              </a:rPr>
              <a:t>probability of </a:t>
            </a:r>
          </a:p>
          <a:p>
            <a:pPr eaLnBrk="1" hangingPunct="1">
              <a:spcBef>
                <a:spcPct val="0"/>
              </a:spcBef>
              <a:buFontTx/>
              <a:buNone/>
            </a:pPr>
            <a:r>
              <a:rPr lang="en-US" altLang="en-US" sz="1200">
                <a:latin typeface="Helvetica" charset="0"/>
              </a:rPr>
              <a:t>having </a:t>
            </a:r>
            <a:r>
              <a:rPr lang="en-US" altLang="en-US" sz="1200" i="1">
                <a:latin typeface="Helvetica" charset="0"/>
              </a:rPr>
              <a:t>k</a:t>
            </a:r>
            <a:r>
              <a:rPr lang="en-US" altLang="en-US" sz="1200">
                <a:latin typeface="Helvetica" charset="0"/>
              </a:rPr>
              <a:t> edges</a:t>
            </a:r>
          </a:p>
        </p:txBody>
      </p:sp>
      <p:sp>
        <p:nvSpPr>
          <p:cNvPr id="26635" name="Text Box 10"/>
          <p:cNvSpPr txBox="1">
            <a:spLocks noChangeArrowheads="1"/>
          </p:cNvSpPr>
          <p:nvPr/>
        </p:nvSpPr>
        <p:spPr bwMode="auto">
          <a:xfrm>
            <a:off x="7807325" y="1933575"/>
            <a:ext cx="1166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lnSpc>
                <a:spcPct val="0"/>
              </a:lnSpc>
              <a:spcBef>
                <a:spcPct val="0"/>
              </a:spcBef>
              <a:buFontTx/>
              <a:buChar char="•"/>
            </a:pPr>
            <a:endParaRPr lang="en-US" altLang="en-US" sz="1800">
              <a:latin typeface="Arial" pitchFamily="34" charset="0"/>
            </a:endParaRPr>
          </a:p>
          <a:p>
            <a:pPr eaLnBrk="1" hangingPunct="1">
              <a:spcBef>
                <a:spcPct val="0"/>
              </a:spcBef>
              <a:buFontTx/>
              <a:buNone/>
            </a:pPr>
            <a:r>
              <a:rPr lang="en-US" altLang="en-US" sz="1200">
                <a:latin typeface="Helvetica" charset="0"/>
              </a:rPr>
              <a:t>probability of </a:t>
            </a:r>
          </a:p>
          <a:p>
            <a:pPr eaLnBrk="1" hangingPunct="1">
              <a:spcBef>
                <a:spcPct val="0"/>
              </a:spcBef>
              <a:buFontTx/>
              <a:buNone/>
            </a:pPr>
            <a:r>
              <a:rPr lang="en-US" altLang="en-US" sz="1200">
                <a:latin typeface="Helvetica" charset="0"/>
              </a:rPr>
              <a:t>missing N-1-k</a:t>
            </a:r>
          </a:p>
          <a:p>
            <a:pPr eaLnBrk="1" hangingPunct="1">
              <a:spcBef>
                <a:spcPct val="0"/>
              </a:spcBef>
              <a:buFontTx/>
              <a:buNone/>
            </a:pPr>
            <a:r>
              <a:rPr lang="en-US" altLang="en-US" sz="1200">
                <a:latin typeface="Helvetica" charset="0"/>
              </a:rPr>
              <a:t>edges</a:t>
            </a:r>
          </a:p>
        </p:txBody>
      </p:sp>
      <p:sp>
        <p:nvSpPr>
          <p:cNvPr id="26636" name="Line 11"/>
          <p:cNvSpPr>
            <a:spLocks noChangeShapeType="1"/>
          </p:cNvSpPr>
          <p:nvPr/>
        </p:nvSpPr>
        <p:spPr bwMode="auto">
          <a:xfrm flipV="1">
            <a:off x="4203700" y="1552575"/>
            <a:ext cx="15240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6637" name="Line 12"/>
          <p:cNvSpPr>
            <a:spLocks noChangeShapeType="1"/>
          </p:cNvSpPr>
          <p:nvPr/>
        </p:nvSpPr>
        <p:spPr bwMode="auto">
          <a:xfrm flipV="1">
            <a:off x="5851525" y="1495425"/>
            <a:ext cx="6096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38" name="Line 13"/>
          <p:cNvSpPr>
            <a:spLocks noChangeShapeType="1"/>
          </p:cNvSpPr>
          <p:nvPr/>
        </p:nvSpPr>
        <p:spPr bwMode="auto">
          <a:xfrm flipH="1" flipV="1">
            <a:off x="7146925" y="1571625"/>
            <a:ext cx="8382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aphicFrame>
        <p:nvGraphicFramePr>
          <p:cNvPr id="13" name="Object 2"/>
          <p:cNvGraphicFramePr>
            <a:graphicFrameLocks noChangeAspect="1"/>
          </p:cNvGraphicFramePr>
          <p:nvPr/>
        </p:nvGraphicFramePr>
        <p:xfrm>
          <a:off x="4946650" y="920750"/>
          <a:ext cx="2954338" cy="679450"/>
        </p:xfrm>
        <a:graphic>
          <a:graphicData uri="http://schemas.openxmlformats.org/presentationml/2006/ole">
            <mc:AlternateContent xmlns:mc="http://schemas.openxmlformats.org/markup-compatibility/2006">
              <mc:Choice xmlns:v="urn:schemas-microsoft-com:vml" Requires="v">
                <p:oleObj name="Equation" r:id="rId2" imgW="1778000" imgH="444500" progId="Equation.3">
                  <p:embed/>
                </p:oleObj>
              </mc:Choice>
              <mc:Fallback>
                <p:oleObj name="Equation" r:id="rId2" imgW="1778000" imgH="444500" progId="Equation.3">
                  <p:embed/>
                  <p:pic>
                    <p:nvPicPr>
                      <p:cNvPr id="1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920750"/>
                        <a:ext cx="295433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3"/>
          <p:cNvGraphicFramePr>
            <a:graphicFrameLocks noChangeAspect="1"/>
          </p:cNvGraphicFramePr>
          <p:nvPr/>
        </p:nvGraphicFramePr>
        <p:xfrm>
          <a:off x="1597025" y="3257550"/>
          <a:ext cx="1808163" cy="328613"/>
        </p:xfrm>
        <a:graphic>
          <a:graphicData uri="http://schemas.openxmlformats.org/presentationml/2006/ole">
            <mc:AlternateContent xmlns:mc="http://schemas.openxmlformats.org/markup-compatibility/2006">
              <mc:Choice xmlns:v="urn:schemas-microsoft-com:vml" Requires="v">
                <p:oleObj name="Equation" r:id="rId4" imgW="977900" imgH="177800" progId="Equation.3">
                  <p:embed/>
                </p:oleObj>
              </mc:Choice>
              <mc:Fallback>
                <p:oleObj name="Equation" r:id="rId4" imgW="977900" imgH="177800" progId="Equation.3">
                  <p:embed/>
                  <p:pic>
                    <p:nvPicPr>
                      <p:cNvPr id="1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7025" y="3257550"/>
                        <a:ext cx="180816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4"/>
          <p:cNvGraphicFramePr>
            <a:graphicFrameLocks noChangeAspect="1"/>
          </p:cNvGraphicFramePr>
          <p:nvPr/>
        </p:nvGraphicFramePr>
        <p:xfrm>
          <a:off x="5221288" y="3198813"/>
          <a:ext cx="2341562" cy="387350"/>
        </p:xfrm>
        <a:graphic>
          <a:graphicData uri="http://schemas.openxmlformats.org/presentationml/2006/ole">
            <mc:AlternateContent xmlns:mc="http://schemas.openxmlformats.org/markup-compatibility/2006">
              <mc:Choice xmlns:v="urn:schemas-microsoft-com:vml" Requires="v">
                <p:oleObj name="Equation" r:id="rId6" imgW="1231900" imgH="203200" progId="Equation.3">
                  <p:embed/>
                </p:oleObj>
              </mc:Choice>
              <mc:Fallback>
                <p:oleObj name="Equation" r:id="rId6" imgW="1231900" imgH="203200" progId="Equation.3">
                  <p:embed/>
                  <p:pic>
                    <p:nvPicPr>
                      <p:cNvPr id="1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1288" y="3198813"/>
                        <a:ext cx="23415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5"/>
          <p:cNvGraphicFramePr>
            <a:graphicFrameLocks noChangeAspect="1"/>
          </p:cNvGraphicFramePr>
          <p:nvPr/>
        </p:nvGraphicFramePr>
        <p:xfrm>
          <a:off x="2422525" y="3738563"/>
          <a:ext cx="3789363" cy="781050"/>
        </p:xfrm>
        <a:graphic>
          <a:graphicData uri="http://schemas.openxmlformats.org/presentationml/2006/ole">
            <mc:AlternateContent xmlns:mc="http://schemas.openxmlformats.org/markup-compatibility/2006">
              <mc:Choice xmlns:v="urn:schemas-microsoft-com:vml" Requires="v">
                <p:oleObj name="Equation" r:id="rId8" imgW="2286000" imgH="469900" progId="Equation.3">
                  <p:embed/>
                </p:oleObj>
              </mc:Choice>
              <mc:Fallback>
                <p:oleObj name="Equation" r:id="rId8" imgW="2286000" imgH="469900" progId="Equation.3">
                  <p:embed/>
                  <p:pic>
                    <p:nvPicPr>
                      <p:cNvPr id="1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2525" y="3738563"/>
                        <a:ext cx="37893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423" name="Picture 18" descr="a.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5738" y="836613"/>
            <a:ext cx="24685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914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63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63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663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663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663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633"/>
                                        </p:tgtEl>
                                        <p:attrNameLst>
                                          <p:attrName>style.visibility</p:attrName>
                                        </p:attrNameLst>
                                      </p:cBhvr>
                                      <p:to>
                                        <p:strVal val="visible"/>
                                      </p:to>
                                    </p:set>
                                  </p:childTnLst>
                                </p:cTn>
                              </p:par>
                            </p:childTnLst>
                          </p:cTn>
                        </p:par>
                        <p:par>
                          <p:cTn id="22" fill="hold" nodeType="afterGroup">
                            <p:stCondLst>
                              <p:cond delay="0"/>
                            </p:stCondLst>
                            <p:childTnLst>
                              <p:par>
                                <p:cTn id="23" presetID="3" presetClass="entr" presetSubtype="1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par>
                          <p:cTn id="26" fill="hold" nodeType="afterGroup">
                            <p:stCondLst>
                              <p:cond delay="500"/>
                            </p:stCondLst>
                            <p:childTnLst>
                              <p:par>
                                <p:cTn id="27" presetID="3" presetClass="entr" presetSubtype="1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childTnLst>
                          </p:cTn>
                        </p:par>
                        <p:par>
                          <p:cTn id="30" fill="hold" nodeType="afterGroup">
                            <p:stCondLst>
                              <p:cond delay="1000"/>
                            </p:stCondLst>
                            <p:childTnLst>
                              <p:par>
                                <p:cTn id="31" presetID="3" presetClass="entr" presetSubtype="1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26633" grpId="0"/>
      <p:bldP spid="26634" grpId="0"/>
      <p:bldP spid="26635" grpId="0"/>
      <p:bldP spid="26636" grpId="0" animBg="1"/>
      <p:bldP spid="26637" grpId="0" animBg="1"/>
      <p:bldP spid="266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dirty="0">
                <a:solidFill>
                  <a:srgbClr val="FFFFFF"/>
                </a:solidFill>
                <a:latin typeface="Helvetica" charset="0"/>
              </a:rPr>
              <a:t>DEGREE DISTRIBUTION OF A RANDOM GRAPH</a:t>
            </a:r>
          </a:p>
        </p:txBody>
      </p:sp>
      <p:sp>
        <p:nvSpPr>
          <p:cNvPr id="18435"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r" eaLnBrk="1" hangingPunct="1">
              <a:spcBef>
                <a:spcPct val="0"/>
              </a:spcBef>
              <a:buFontTx/>
              <a:buNone/>
            </a:pPr>
            <a:r>
              <a:rPr lang="en-US" altLang="en-US" sz="900" b="1" dirty="0">
                <a:solidFill>
                  <a:srgbClr val="A6A6A6"/>
                </a:solidFill>
                <a:latin typeface="Helvetica" charset="0"/>
              </a:rPr>
              <a:t>Network Science: Random Networks </a:t>
            </a:r>
            <a:endParaRPr lang="en-US" altLang="en-US" sz="600" i="1" dirty="0">
              <a:solidFill>
                <a:srgbClr val="A6A6A6"/>
              </a:solidFill>
              <a:latin typeface="Helvetica" charset="0"/>
            </a:endParaRPr>
          </a:p>
        </p:txBody>
      </p:sp>
      <p:graphicFrame>
        <p:nvGraphicFramePr>
          <p:cNvPr id="13" name="Object 2"/>
          <p:cNvGraphicFramePr>
            <a:graphicFrameLocks noChangeAspect="1"/>
          </p:cNvGraphicFramePr>
          <p:nvPr/>
        </p:nvGraphicFramePr>
        <p:xfrm>
          <a:off x="382588" y="930275"/>
          <a:ext cx="2892425" cy="660400"/>
        </p:xfrm>
        <a:graphic>
          <a:graphicData uri="http://schemas.openxmlformats.org/presentationml/2006/ole">
            <mc:AlternateContent xmlns:mc="http://schemas.openxmlformats.org/markup-compatibility/2006">
              <mc:Choice xmlns:v="urn:schemas-microsoft-com:vml" Requires="v">
                <p:oleObj name="Equation" r:id="rId2" imgW="1739900" imgH="431800" progId="Equation.3">
                  <p:embed/>
                </p:oleObj>
              </mc:Choice>
              <mc:Fallback>
                <p:oleObj name="Equation" r:id="rId2" imgW="1739900" imgH="431800" progId="Equation.3">
                  <p:embed/>
                  <p:pic>
                    <p:nvPicPr>
                      <p:cNvPr id="1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930275"/>
                        <a:ext cx="28924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3"/>
          <p:cNvGraphicFramePr>
            <a:graphicFrameLocks noChangeAspect="1"/>
          </p:cNvGraphicFramePr>
          <p:nvPr/>
        </p:nvGraphicFramePr>
        <p:xfrm>
          <a:off x="4926013" y="1198563"/>
          <a:ext cx="1441450" cy="261937"/>
        </p:xfrm>
        <a:graphic>
          <a:graphicData uri="http://schemas.openxmlformats.org/presentationml/2006/ole">
            <mc:AlternateContent xmlns:mc="http://schemas.openxmlformats.org/markup-compatibility/2006">
              <mc:Choice xmlns:v="urn:schemas-microsoft-com:vml" Requires="v">
                <p:oleObj name="Equation" r:id="rId4" imgW="977900" imgH="177800" progId="Equation.3">
                  <p:embed/>
                </p:oleObj>
              </mc:Choice>
              <mc:Fallback>
                <p:oleObj name="Equation" r:id="rId4" imgW="977900" imgH="177800" progId="Equation.3">
                  <p:embed/>
                  <p:pic>
                    <p:nvPicPr>
                      <p:cNvPr id="1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6013" y="1198563"/>
                        <a:ext cx="1441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550" name="Object 4"/>
          <p:cNvGraphicFramePr>
            <a:graphicFrameLocks noChangeAspect="1"/>
          </p:cNvGraphicFramePr>
          <p:nvPr/>
        </p:nvGraphicFramePr>
        <p:xfrm>
          <a:off x="7383463" y="1031875"/>
          <a:ext cx="996950" cy="558800"/>
        </p:xfrm>
        <a:graphic>
          <a:graphicData uri="http://schemas.openxmlformats.org/presentationml/2006/ole">
            <mc:AlternateContent xmlns:mc="http://schemas.openxmlformats.org/markup-compatibility/2006">
              <mc:Choice xmlns:v="urn:schemas-microsoft-com:vml" Requires="v">
                <p:oleObj name="Equation" r:id="rId6" imgW="698500" imgH="393700" progId="Equation.3">
                  <p:embed/>
                </p:oleObj>
              </mc:Choice>
              <mc:Fallback>
                <p:oleObj name="Equation" r:id="rId6" imgW="698500" imgH="393700" progId="Equation.3">
                  <p:embed/>
                  <p:pic>
                    <p:nvPicPr>
                      <p:cNvPr id="10855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3463" y="1031875"/>
                        <a:ext cx="9969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9" name="TextBox 18"/>
          <p:cNvSpPr txBox="1">
            <a:spLocks noChangeArrowheads="1"/>
          </p:cNvSpPr>
          <p:nvPr/>
        </p:nvSpPr>
        <p:spPr bwMode="auto">
          <a:xfrm>
            <a:off x="354013" y="1758950"/>
            <a:ext cx="6161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600">
                <a:solidFill>
                  <a:srgbClr val="000000"/>
                </a:solidFill>
                <a:latin typeface="Helvetica" charset="0"/>
              </a:rPr>
              <a:t>For large</a:t>
            </a:r>
            <a:r>
              <a:rPr lang="en-US" altLang="en-US" sz="1600">
                <a:solidFill>
                  <a:srgbClr val="FF0000"/>
                </a:solidFill>
                <a:latin typeface="Helvetica" charset="0"/>
              </a:rPr>
              <a:t> </a:t>
            </a:r>
            <a:r>
              <a:rPr lang="en-US" altLang="en-US" sz="1600" i="1">
                <a:solidFill>
                  <a:srgbClr val="FF0000"/>
                </a:solidFill>
                <a:latin typeface="Helvetica" charset="0"/>
              </a:rPr>
              <a:t>N</a:t>
            </a:r>
            <a:r>
              <a:rPr lang="en-US" altLang="en-US" sz="1600">
                <a:solidFill>
                  <a:srgbClr val="FF0000"/>
                </a:solidFill>
                <a:latin typeface="Helvetica" charset="0"/>
              </a:rPr>
              <a:t> </a:t>
            </a:r>
            <a:r>
              <a:rPr lang="en-US" altLang="en-US" sz="1600">
                <a:solidFill>
                  <a:srgbClr val="000000"/>
                </a:solidFill>
                <a:latin typeface="Helvetica" charset="0"/>
              </a:rPr>
              <a:t>and small </a:t>
            </a:r>
            <a:r>
              <a:rPr lang="en-US" altLang="en-US" sz="1600" i="1">
                <a:solidFill>
                  <a:srgbClr val="FF0000"/>
                </a:solidFill>
                <a:latin typeface="Helvetica" charset="0"/>
              </a:rPr>
              <a:t>k</a:t>
            </a:r>
            <a:r>
              <a:rPr lang="en-US" altLang="en-US" sz="1600">
                <a:solidFill>
                  <a:srgbClr val="000000"/>
                </a:solidFill>
                <a:latin typeface="Helvetica" charset="0"/>
              </a:rPr>
              <a:t>, we can use the following approximations:</a:t>
            </a:r>
          </a:p>
        </p:txBody>
      </p:sp>
      <p:graphicFrame>
        <p:nvGraphicFramePr>
          <p:cNvPr id="108551" name="Object 5"/>
          <p:cNvGraphicFramePr>
            <a:graphicFrameLocks noChangeAspect="1"/>
          </p:cNvGraphicFramePr>
          <p:nvPr/>
        </p:nvGraphicFramePr>
        <p:xfrm>
          <a:off x="382588" y="2286000"/>
          <a:ext cx="7847012" cy="577850"/>
        </p:xfrm>
        <a:graphic>
          <a:graphicData uri="http://schemas.openxmlformats.org/presentationml/2006/ole">
            <mc:AlternateContent xmlns:mc="http://schemas.openxmlformats.org/markup-compatibility/2006">
              <mc:Choice xmlns:v="urn:schemas-microsoft-com:vml" Requires="v">
                <p:oleObj name="Equation" r:id="rId8" imgW="5397500" imgH="431800" progId="Equation.3">
                  <p:embed/>
                </p:oleObj>
              </mc:Choice>
              <mc:Fallback>
                <p:oleObj name="Equation" r:id="rId8" imgW="5397500" imgH="431800" progId="Equation.3">
                  <p:embed/>
                  <p:pic>
                    <p:nvPicPr>
                      <p:cNvPr id="10855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588" y="2286000"/>
                        <a:ext cx="78470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552" name="Object 6"/>
          <p:cNvGraphicFramePr>
            <a:graphicFrameLocks noChangeAspect="1"/>
          </p:cNvGraphicFramePr>
          <p:nvPr/>
        </p:nvGraphicFramePr>
        <p:xfrm>
          <a:off x="255588" y="3143250"/>
          <a:ext cx="8013700" cy="466725"/>
        </p:xfrm>
        <a:graphic>
          <a:graphicData uri="http://schemas.openxmlformats.org/presentationml/2006/ole">
            <mc:AlternateContent xmlns:mc="http://schemas.openxmlformats.org/markup-compatibility/2006">
              <mc:Choice xmlns:v="urn:schemas-microsoft-com:vml" Requires="v">
                <p:oleObj name="Equation" r:id="rId10" imgW="5613400" imgH="355600" progId="Equation.3">
                  <p:embed/>
                </p:oleObj>
              </mc:Choice>
              <mc:Fallback>
                <p:oleObj name="Equation" r:id="rId10" imgW="5613400" imgH="355600" progId="Equation.3">
                  <p:embed/>
                  <p:pic>
                    <p:nvPicPr>
                      <p:cNvPr id="10855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588" y="3143250"/>
                        <a:ext cx="80137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553" name="Object 7"/>
          <p:cNvGraphicFramePr>
            <a:graphicFrameLocks noChangeAspect="1"/>
          </p:cNvGraphicFramePr>
          <p:nvPr/>
        </p:nvGraphicFramePr>
        <p:xfrm>
          <a:off x="382588" y="3983038"/>
          <a:ext cx="1943100" cy="311150"/>
        </p:xfrm>
        <a:graphic>
          <a:graphicData uri="http://schemas.openxmlformats.org/presentationml/2006/ole">
            <mc:AlternateContent xmlns:mc="http://schemas.openxmlformats.org/markup-compatibility/2006">
              <mc:Choice xmlns:v="urn:schemas-microsoft-com:vml" Requires="v">
                <p:oleObj name="Equation" r:id="rId12" imgW="1168400" imgH="203200" progId="Equation.3">
                  <p:embed/>
                </p:oleObj>
              </mc:Choice>
              <mc:Fallback>
                <p:oleObj name="Equation" r:id="rId12" imgW="1168400" imgH="203200" progId="Equation.3">
                  <p:embed/>
                  <p:pic>
                    <p:nvPicPr>
                      <p:cNvPr id="108553"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2588" y="3983038"/>
                        <a:ext cx="19431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554" name="Object 8"/>
          <p:cNvGraphicFramePr>
            <a:graphicFrameLocks noChangeAspect="1"/>
          </p:cNvGraphicFramePr>
          <p:nvPr/>
        </p:nvGraphicFramePr>
        <p:xfrm>
          <a:off x="382588" y="4618038"/>
          <a:ext cx="7626350" cy="608012"/>
        </p:xfrm>
        <a:graphic>
          <a:graphicData uri="http://schemas.openxmlformats.org/presentationml/2006/ole">
            <mc:AlternateContent xmlns:mc="http://schemas.openxmlformats.org/markup-compatibility/2006">
              <mc:Choice xmlns:v="urn:schemas-microsoft-com:vml" Requires="v">
                <p:oleObj name="Equation" r:id="rId14" imgW="5130800" imgH="444500" progId="Equation.3">
                  <p:embed/>
                </p:oleObj>
              </mc:Choice>
              <mc:Fallback>
                <p:oleObj name="Equation" r:id="rId14" imgW="5130800" imgH="444500" progId="Equation.3">
                  <p:embed/>
                  <p:pic>
                    <p:nvPicPr>
                      <p:cNvPr id="108554"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2588" y="4618038"/>
                        <a:ext cx="7626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555" name="Object 9"/>
          <p:cNvGraphicFramePr>
            <a:graphicFrameLocks noChangeAspect="1"/>
          </p:cNvGraphicFramePr>
          <p:nvPr/>
        </p:nvGraphicFramePr>
        <p:xfrm>
          <a:off x="3825875" y="3883025"/>
          <a:ext cx="3643313" cy="606425"/>
        </p:xfrm>
        <a:graphic>
          <a:graphicData uri="http://schemas.openxmlformats.org/presentationml/2006/ole">
            <mc:AlternateContent xmlns:mc="http://schemas.openxmlformats.org/markup-compatibility/2006">
              <mc:Choice xmlns:v="urn:schemas-microsoft-com:vml" Requires="v">
                <p:oleObj name="Equation" r:id="rId16" imgW="2527300" imgH="457200" progId="Equation.3">
                  <p:embed/>
                </p:oleObj>
              </mc:Choice>
              <mc:Fallback>
                <p:oleObj name="Equation" r:id="rId16" imgW="2527300" imgH="457200" progId="Equation.3">
                  <p:embed/>
                  <p:pic>
                    <p:nvPicPr>
                      <p:cNvPr id="108555"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25875" y="3883025"/>
                        <a:ext cx="36433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5" name="TextBox 23"/>
          <p:cNvSpPr txBox="1">
            <a:spLocks noChangeArrowheads="1"/>
          </p:cNvSpPr>
          <p:nvPr/>
        </p:nvSpPr>
        <p:spPr bwMode="auto">
          <a:xfrm>
            <a:off x="7585075" y="3983038"/>
            <a:ext cx="423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600">
                <a:solidFill>
                  <a:srgbClr val="000000"/>
                </a:solidFill>
                <a:latin typeface="Helvetica" charset="0"/>
              </a:rPr>
              <a:t>for</a:t>
            </a:r>
          </a:p>
        </p:txBody>
      </p:sp>
      <p:graphicFrame>
        <p:nvGraphicFramePr>
          <p:cNvPr id="108556" name="Object 10"/>
          <p:cNvGraphicFramePr>
            <a:graphicFrameLocks noChangeAspect="1"/>
          </p:cNvGraphicFramePr>
          <p:nvPr/>
        </p:nvGraphicFramePr>
        <p:xfrm>
          <a:off x="8085138" y="4010025"/>
          <a:ext cx="590550" cy="311150"/>
        </p:xfrm>
        <a:graphic>
          <a:graphicData uri="http://schemas.openxmlformats.org/presentationml/2006/ole">
            <mc:AlternateContent xmlns:mc="http://schemas.openxmlformats.org/markup-compatibility/2006">
              <mc:Choice xmlns:v="urn:schemas-microsoft-com:vml" Requires="v">
                <p:oleObj name="Equation" r:id="rId18" imgW="355600" imgH="203200" progId="Equation.DSMT4">
                  <p:embed/>
                </p:oleObj>
              </mc:Choice>
              <mc:Fallback>
                <p:oleObj name="Equation" r:id="rId18" imgW="355600" imgH="203200" progId="Equation.DSMT4">
                  <p:embed/>
                  <p:pic>
                    <p:nvPicPr>
                      <p:cNvPr id="108556"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85138" y="4010025"/>
                        <a:ext cx="5905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41018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8550"/>
                                        </p:tgtEl>
                                        <p:attrNameLst>
                                          <p:attrName>style.visibility</p:attrName>
                                        </p:attrNameLst>
                                      </p:cBhvr>
                                      <p:to>
                                        <p:strVal val="visible"/>
                                      </p:to>
                                    </p:set>
                                    <p:animEffect transition="in" filter="blinds(horizontal)">
                                      <p:cBhvr>
                                        <p:cTn id="15" dur="500"/>
                                        <p:tgtEl>
                                          <p:spTgt spid="108550"/>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08551"/>
                                        </p:tgtEl>
                                        <p:attrNameLst>
                                          <p:attrName>style.visibility</p:attrName>
                                        </p:attrNameLst>
                                      </p:cBhvr>
                                      <p:to>
                                        <p:strVal val="visible"/>
                                      </p:to>
                                    </p:set>
                                    <p:animEffect transition="in" filter="blinds(horizontal)">
                                      <p:cBhvr>
                                        <p:cTn id="19" dur="500"/>
                                        <p:tgtEl>
                                          <p:spTgt spid="108551"/>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108552"/>
                                        </p:tgtEl>
                                        <p:attrNameLst>
                                          <p:attrName>style.visibility</p:attrName>
                                        </p:attrNameLst>
                                      </p:cBhvr>
                                      <p:to>
                                        <p:strVal val="visible"/>
                                      </p:to>
                                    </p:set>
                                    <p:animEffect transition="in" filter="blinds(horizontal)">
                                      <p:cBhvr>
                                        <p:cTn id="23" dur="500"/>
                                        <p:tgtEl>
                                          <p:spTgt spid="108552"/>
                                        </p:tgtEl>
                                      </p:cBhvr>
                                    </p:animEffect>
                                  </p:childTnLst>
                                </p:cTn>
                              </p:par>
                            </p:childTnLst>
                          </p:cTn>
                        </p:par>
                        <p:par>
                          <p:cTn id="24" fill="hold" nodeType="after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108553"/>
                                        </p:tgtEl>
                                        <p:attrNameLst>
                                          <p:attrName>style.visibility</p:attrName>
                                        </p:attrNameLst>
                                      </p:cBhvr>
                                      <p:to>
                                        <p:strVal val="visible"/>
                                      </p:to>
                                    </p:set>
                                    <p:animEffect transition="in" filter="blinds(horizontal)">
                                      <p:cBhvr>
                                        <p:cTn id="27" dur="500"/>
                                        <p:tgtEl>
                                          <p:spTgt spid="108553"/>
                                        </p:tgtEl>
                                      </p:cBhvr>
                                    </p:animEffect>
                                  </p:childTnLst>
                                </p:cTn>
                              </p:par>
                            </p:childTnLst>
                          </p:cTn>
                        </p:par>
                        <p:par>
                          <p:cTn id="28" fill="hold" nodeType="afterGroup">
                            <p:stCondLst>
                              <p:cond delay="3000"/>
                            </p:stCondLst>
                            <p:childTnLst>
                              <p:par>
                                <p:cTn id="29" presetID="3" presetClass="entr" presetSubtype="10" fill="hold" nodeType="afterEffect">
                                  <p:stCondLst>
                                    <p:cond delay="0"/>
                                  </p:stCondLst>
                                  <p:childTnLst>
                                    <p:set>
                                      <p:cBhvr>
                                        <p:cTn id="30" dur="1" fill="hold">
                                          <p:stCondLst>
                                            <p:cond delay="0"/>
                                          </p:stCondLst>
                                        </p:cTn>
                                        <p:tgtEl>
                                          <p:spTgt spid="108554"/>
                                        </p:tgtEl>
                                        <p:attrNameLst>
                                          <p:attrName>style.visibility</p:attrName>
                                        </p:attrNameLst>
                                      </p:cBhvr>
                                      <p:to>
                                        <p:strVal val="visible"/>
                                      </p:to>
                                    </p:set>
                                    <p:animEffect transition="in" filter="blinds(horizontal)">
                                      <p:cBhvr>
                                        <p:cTn id="31" dur="500"/>
                                        <p:tgtEl>
                                          <p:spTgt spid="108554"/>
                                        </p:tgtEl>
                                      </p:cBhvr>
                                    </p:animEffect>
                                  </p:childTnLst>
                                </p:cTn>
                              </p:par>
                            </p:childTnLst>
                          </p:cTn>
                        </p:par>
                        <p:par>
                          <p:cTn id="32" fill="hold" nodeType="afterGroup">
                            <p:stCondLst>
                              <p:cond delay="3500"/>
                            </p:stCondLst>
                            <p:childTnLst>
                              <p:par>
                                <p:cTn id="33" presetID="3" presetClass="entr" presetSubtype="10" fill="hold" nodeType="afterEffect">
                                  <p:stCondLst>
                                    <p:cond delay="0"/>
                                  </p:stCondLst>
                                  <p:childTnLst>
                                    <p:set>
                                      <p:cBhvr>
                                        <p:cTn id="34" dur="1" fill="hold">
                                          <p:stCondLst>
                                            <p:cond delay="0"/>
                                          </p:stCondLst>
                                        </p:cTn>
                                        <p:tgtEl>
                                          <p:spTgt spid="108555"/>
                                        </p:tgtEl>
                                        <p:attrNameLst>
                                          <p:attrName>style.visibility</p:attrName>
                                        </p:attrNameLst>
                                      </p:cBhvr>
                                      <p:to>
                                        <p:strVal val="visible"/>
                                      </p:to>
                                    </p:set>
                                    <p:animEffect transition="in" filter="blinds(horizontal)">
                                      <p:cBhvr>
                                        <p:cTn id="35" dur="500"/>
                                        <p:tgtEl>
                                          <p:spTgt spid="108555"/>
                                        </p:tgtEl>
                                      </p:cBhvr>
                                    </p:animEffect>
                                  </p:childTnLst>
                                </p:cTn>
                              </p:par>
                            </p:childTnLst>
                          </p:cTn>
                        </p:par>
                        <p:par>
                          <p:cTn id="36" fill="hold" nodeType="afterGroup">
                            <p:stCondLst>
                              <p:cond delay="4000"/>
                            </p:stCondLst>
                            <p:childTnLst>
                              <p:par>
                                <p:cTn id="37" presetID="3" presetClass="entr" presetSubtype="10" fill="hold" nodeType="afterEffect">
                                  <p:stCondLst>
                                    <p:cond delay="0"/>
                                  </p:stCondLst>
                                  <p:childTnLst>
                                    <p:set>
                                      <p:cBhvr>
                                        <p:cTn id="38" dur="1" fill="hold">
                                          <p:stCondLst>
                                            <p:cond delay="0"/>
                                          </p:stCondLst>
                                        </p:cTn>
                                        <p:tgtEl>
                                          <p:spTgt spid="108556"/>
                                        </p:tgtEl>
                                        <p:attrNameLst>
                                          <p:attrName>style.visibility</p:attrName>
                                        </p:attrNameLst>
                                      </p:cBhvr>
                                      <p:to>
                                        <p:strVal val="visible"/>
                                      </p:to>
                                    </p:set>
                                    <p:animEffect transition="in" filter="blinds(horizontal)">
                                      <p:cBhvr>
                                        <p:cTn id="39" dur="500"/>
                                        <p:tgtEl>
                                          <p:spTgt spid="108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0" y="2133600"/>
            <a:ext cx="9144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eaLnBrk="1" hangingPunct="1">
              <a:spcBef>
                <a:spcPct val="0"/>
              </a:spcBef>
              <a:buFontTx/>
              <a:buNone/>
            </a:pPr>
            <a:r>
              <a:rPr lang="en-US" altLang="en-US" sz="4400" dirty="0">
                <a:latin typeface="Trajan Pro" charset="0"/>
              </a:rPr>
              <a:t>Introduction to</a:t>
            </a:r>
          </a:p>
          <a:p>
            <a:pPr algn="ctr" eaLnBrk="1" hangingPunct="1">
              <a:spcBef>
                <a:spcPct val="0"/>
              </a:spcBef>
              <a:buFontTx/>
              <a:buNone/>
            </a:pPr>
            <a:r>
              <a:rPr lang="en-US" altLang="en-US" sz="4400" dirty="0">
                <a:latin typeface="Trajan Pro" charset="0"/>
              </a:rPr>
              <a:t>Random Networks</a:t>
            </a:r>
          </a:p>
          <a:p>
            <a:pPr algn="ctr" eaLnBrk="1" hangingPunct="1">
              <a:spcBef>
                <a:spcPct val="0"/>
              </a:spcBef>
              <a:buFontTx/>
              <a:buNone/>
            </a:pPr>
            <a:endParaRPr lang="hu-HU" altLang="en-US" sz="4400" b="1" dirty="0">
              <a:solidFill>
                <a:srgbClr val="FF0000"/>
              </a:solidFill>
              <a:latin typeface="Helvetica" charset="0"/>
            </a:endParaRPr>
          </a:p>
        </p:txBody>
      </p:sp>
      <p:sp>
        <p:nvSpPr>
          <p:cNvPr id="4099"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a:solidFill>
                  <a:srgbClr val="FFFFFF"/>
                </a:solidFill>
                <a:latin typeface="Trajan Pro" charset="0"/>
              </a:rPr>
              <a:t>Section 1					</a:t>
            </a:r>
            <a:endParaRPr lang="en-US" altLang="en-US" sz="1600">
              <a:solidFill>
                <a:srgbClr val="FFFFFF"/>
              </a:solidFill>
              <a:latin typeface="Trajan Pro" charset="0"/>
            </a:endParaRPr>
          </a:p>
          <a:p>
            <a:pPr eaLnBrk="1" hangingPunct="1">
              <a:buFontTx/>
              <a:buNone/>
            </a:pPr>
            <a:endParaRPr lang="en-US" altLang="en-US" sz="1600">
              <a:solidFill>
                <a:srgbClr val="FFFFFF"/>
              </a:solidFill>
              <a:latin typeface="Arial" pitchFamily="34" charset="0"/>
            </a:endParaRPr>
          </a:p>
          <a:p>
            <a:pPr eaLnBrk="1" hangingPunct="1">
              <a:buFontTx/>
              <a:buNone/>
            </a:pPr>
            <a:endParaRPr lang="en-US" altLang="en-US" sz="1600" b="1">
              <a:solidFill>
                <a:srgbClr val="FFFFFF"/>
              </a:solidFill>
              <a:latin typeface="Helvetica" charset="0"/>
            </a:endParaRPr>
          </a:p>
        </p:txBody>
      </p:sp>
      <p:sp>
        <p:nvSpPr>
          <p:cNvPr id="4100" name="Subtitle 2"/>
          <p:cNvSpPr txBox="1">
            <a:spLocks/>
          </p:cNvSpPr>
          <p:nvPr/>
        </p:nvSpPr>
        <p:spPr bwMode="auto">
          <a:xfrm flipH="1">
            <a:off x="2819400" y="152400"/>
            <a:ext cx="46038"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endParaRPr lang="en-US" altLang="en-US" sz="1600" b="1">
              <a:solidFill>
                <a:schemeClr val="bg1"/>
              </a:solidFill>
              <a:latin typeface="Helvetica" charset="0"/>
            </a:endParaRPr>
          </a:p>
        </p:txBody>
      </p:sp>
      <p:sp>
        <p:nvSpPr>
          <p:cNvPr id="6"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r>
              <a:rPr lang="en-US" altLang="en-US" sz="900" b="1" dirty="0">
                <a:solidFill>
                  <a:srgbClr val="A6A6A6"/>
                </a:solidFill>
                <a:latin typeface="Helvetica" charset="0"/>
                <a:cs typeface="Helvetica" charset="0"/>
              </a:rPr>
              <a:t>Network Science: Random Networks </a:t>
            </a:r>
            <a:endParaRPr lang="en-US" altLang="en-US" sz="600" i="1" dirty="0">
              <a:solidFill>
                <a:srgbClr val="A6A6A6"/>
              </a:solidFill>
              <a:latin typeface="Helvetica" charset="0"/>
              <a:cs typeface="Helvetica" charset="0"/>
            </a:endParaRPr>
          </a:p>
        </p:txBody>
      </p:sp>
    </p:spTree>
    <p:extLst>
      <p:ext uri="{BB962C8B-B14F-4D97-AF65-F5344CB8AC3E}">
        <p14:creationId xmlns:p14="http://schemas.microsoft.com/office/powerpoint/2010/main" val="284463122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a:solidFill>
                  <a:schemeClr val="bg1"/>
                </a:solidFill>
                <a:latin typeface="Helvetica" charset="0"/>
              </a:rPr>
              <a:t>POISSON DEGREE DISTRIBUTION</a:t>
            </a:r>
          </a:p>
        </p:txBody>
      </p:sp>
      <p:sp>
        <p:nvSpPr>
          <p:cNvPr id="19459"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r" eaLnBrk="1" hangingPunct="1">
              <a:spcBef>
                <a:spcPct val="0"/>
              </a:spcBef>
              <a:buFontTx/>
              <a:buNone/>
            </a:pPr>
            <a:r>
              <a:rPr lang="en-US" altLang="en-US" sz="900" b="1" dirty="0">
                <a:solidFill>
                  <a:srgbClr val="A6A6A6"/>
                </a:solidFill>
                <a:latin typeface="Helvetica" charset="0"/>
              </a:rPr>
              <a:t>Network Science: Random Networks </a:t>
            </a:r>
            <a:endParaRPr lang="en-US" altLang="en-US" sz="600" i="1" dirty="0">
              <a:solidFill>
                <a:srgbClr val="A6A6A6"/>
              </a:solidFill>
              <a:latin typeface="Helvetica" charset="0"/>
            </a:endParaRPr>
          </a:p>
        </p:txBody>
      </p:sp>
      <p:graphicFrame>
        <p:nvGraphicFramePr>
          <p:cNvPr id="13" name="Object 2"/>
          <p:cNvGraphicFramePr>
            <a:graphicFrameLocks noChangeAspect="1"/>
          </p:cNvGraphicFramePr>
          <p:nvPr/>
        </p:nvGraphicFramePr>
        <p:xfrm>
          <a:off x="382588" y="930275"/>
          <a:ext cx="2892425" cy="660400"/>
        </p:xfrm>
        <a:graphic>
          <a:graphicData uri="http://schemas.openxmlformats.org/presentationml/2006/ole">
            <mc:AlternateContent xmlns:mc="http://schemas.openxmlformats.org/markup-compatibility/2006">
              <mc:Choice xmlns:v="urn:schemas-microsoft-com:vml" Requires="v">
                <p:oleObj name="Equation" r:id="rId2" imgW="1739900" imgH="431800" progId="Equation.3">
                  <p:embed/>
                </p:oleObj>
              </mc:Choice>
              <mc:Fallback>
                <p:oleObj name="Equation" r:id="rId2" imgW="1739900" imgH="431800" progId="Equation.3">
                  <p:embed/>
                  <p:pic>
                    <p:nvPicPr>
                      <p:cNvPr id="1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930275"/>
                        <a:ext cx="28924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3"/>
          <p:cNvGraphicFramePr>
            <a:graphicFrameLocks noChangeAspect="1"/>
          </p:cNvGraphicFramePr>
          <p:nvPr/>
        </p:nvGraphicFramePr>
        <p:xfrm>
          <a:off x="4926013" y="1198563"/>
          <a:ext cx="1441450" cy="261937"/>
        </p:xfrm>
        <a:graphic>
          <a:graphicData uri="http://schemas.openxmlformats.org/presentationml/2006/ole">
            <mc:AlternateContent xmlns:mc="http://schemas.openxmlformats.org/markup-compatibility/2006">
              <mc:Choice xmlns:v="urn:schemas-microsoft-com:vml" Requires="v">
                <p:oleObj name="Equation" r:id="rId4" imgW="977900" imgH="177800" progId="Equation.3">
                  <p:embed/>
                </p:oleObj>
              </mc:Choice>
              <mc:Fallback>
                <p:oleObj name="Equation" r:id="rId4" imgW="977900" imgH="177800" progId="Equation.3">
                  <p:embed/>
                  <p:pic>
                    <p:nvPicPr>
                      <p:cNvPr id="1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6013" y="1198563"/>
                        <a:ext cx="1441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550" name="Object 4"/>
          <p:cNvGraphicFramePr>
            <a:graphicFrameLocks noChangeAspect="1"/>
          </p:cNvGraphicFramePr>
          <p:nvPr/>
        </p:nvGraphicFramePr>
        <p:xfrm>
          <a:off x="7383463" y="1031875"/>
          <a:ext cx="996950" cy="558800"/>
        </p:xfrm>
        <a:graphic>
          <a:graphicData uri="http://schemas.openxmlformats.org/presentationml/2006/ole">
            <mc:AlternateContent xmlns:mc="http://schemas.openxmlformats.org/markup-compatibility/2006">
              <mc:Choice xmlns:v="urn:schemas-microsoft-com:vml" Requires="v">
                <p:oleObj name="Equation" r:id="rId6" imgW="698500" imgH="393700" progId="Equation.3">
                  <p:embed/>
                </p:oleObj>
              </mc:Choice>
              <mc:Fallback>
                <p:oleObj name="Equation" r:id="rId6" imgW="698500" imgH="393700" progId="Equation.3">
                  <p:embed/>
                  <p:pic>
                    <p:nvPicPr>
                      <p:cNvPr id="10855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3463" y="1031875"/>
                        <a:ext cx="9969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3" name="TextBox 18"/>
          <p:cNvSpPr txBox="1">
            <a:spLocks noChangeArrowheads="1"/>
          </p:cNvSpPr>
          <p:nvPr/>
        </p:nvSpPr>
        <p:spPr bwMode="auto">
          <a:xfrm>
            <a:off x="382588" y="2097088"/>
            <a:ext cx="571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600">
                <a:latin typeface="Helvetica" charset="0"/>
              </a:rPr>
              <a:t>For large</a:t>
            </a:r>
            <a:r>
              <a:rPr lang="en-US" altLang="en-US" sz="1600">
                <a:solidFill>
                  <a:srgbClr val="FF0000"/>
                </a:solidFill>
                <a:latin typeface="Helvetica" charset="0"/>
              </a:rPr>
              <a:t> </a:t>
            </a:r>
            <a:r>
              <a:rPr lang="en-US" altLang="en-US" sz="1600" i="1">
                <a:solidFill>
                  <a:srgbClr val="FF0000"/>
                </a:solidFill>
                <a:latin typeface="Helvetica" charset="0"/>
              </a:rPr>
              <a:t>N</a:t>
            </a:r>
            <a:r>
              <a:rPr lang="en-US" altLang="en-US" sz="1600">
                <a:solidFill>
                  <a:srgbClr val="FF0000"/>
                </a:solidFill>
                <a:latin typeface="Helvetica" charset="0"/>
              </a:rPr>
              <a:t> </a:t>
            </a:r>
            <a:r>
              <a:rPr lang="en-US" altLang="en-US" sz="1600">
                <a:latin typeface="Helvetica" charset="0"/>
              </a:rPr>
              <a:t>and small </a:t>
            </a:r>
            <a:r>
              <a:rPr lang="en-US" altLang="en-US" sz="1600" i="1">
                <a:solidFill>
                  <a:srgbClr val="FF0000"/>
                </a:solidFill>
                <a:latin typeface="Helvetica" charset="0"/>
              </a:rPr>
              <a:t>k</a:t>
            </a:r>
            <a:r>
              <a:rPr lang="en-US" altLang="en-US" sz="1600">
                <a:latin typeface="Helvetica" charset="0"/>
              </a:rPr>
              <a:t>, we arrive at the Poisson distribution:</a:t>
            </a:r>
          </a:p>
        </p:txBody>
      </p:sp>
      <p:graphicFrame>
        <p:nvGraphicFramePr>
          <p:cNvPr id="108554" name="Object 5"/>
          <p:cNvGraphicFramePr>
            <a:graphicFrameLocks noChangeAspect="1"/>
          </p:cNvGraphicFramePr>
          <p:nvPr/>
        </p:nvGraphicFramePr>
        <p:xfrm>
          <a:off x="2590800" y="2881313"/>
          <a:ext cx="3171825" cy="920750"/>
        </p:xfrm>
        <a:graphic>
          <a:graphicData uri="http://schemas.openxmlformats.org/presentationml/2006/ole">
            <mc:AlternateContent xmlns:mc="http://schemas.openxmlformats.org/markup-compatibility/2006">
              <mc:Choice xmlns:v="urn:schemas-microsoft-com:vml" Requires="v">
                <p:oleObj name="Equation" r:id="rId8" imgW="1206500" imgH="381000" progId="Equation.3">
                  <p:embed/>
                </p:oleObj>
              </mc:Choice>
              <mc:Fallback>
                <p:oleObj name="Equation" r:id="rId8" imgW="1206500" imgH="381000" progId="Equation.3">
                  <p:embed/>
                  <p:pic>
                    <p:nvPicPr>
                      <p:cNvPr id="108554"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2881313"/>
                        <a:ext cx="31718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0985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8550"/>
                                        </p:tgtEl>
                                        <p:attrNameLst>
                                          <p:attrName>style.visibility</p:attrName>
                                        </p:attrNameLst>
                                      </p:cBhvr>
                                      <p:to>
                                        <p:strVal val="visible"/>
                                      </p:to>
                                    </p:set>
                                    <p:animEffect transition="in" filter="blinds(horizontal)">
                                      <p:cBhvr>
                                        <p:cTn id="15" dur="500"/>
                                        <p:tgtEl>
                                          <p:spTgt spid="108550"/>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08554"/>
                                        </p:tgtEl>
                                        <p:attrNameLst>
                                          <p:attrName>style.visibility</p:attrName>
                                        </p:attrNameLst>
                                      </p:cBhvr>
                                      <p:to>
                                        <p:strVal val="visible"/>
                                      </p:to>
                                    </p:set>
                                    <p:animEffect transition="in" filter="blinds(horizontal)">
                                      <p:cBhvr>
                                        <p:cTn id="19" dur="500"/>
                                        <p:tgtEl>
                                          <p:spTgt spid="108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a:solidFill>
                  <a:schemeClr val="bg1"/>
                </a:solidFill>
                <a:latin typeface="Helvetica" charset="0"/>
              </a:rPr>
              <a:t>DEGREE DISTRIBUTION OF A RANDOM GRAPH</a:t>
            </a:r>
          </a:p>
        </p:txBody>
      </p:sp>
      <p:sp>
        <p:nvSpPr>
          <p:cNvPr id="20483"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r" eaLnBrk="1" hangingPunct="1">
              <a:spcBef>
                <a:spcPct val="0"/>
              </a:spcBef>
              <a:buFontTx/>
              <a:buNone/>
            </a:pPr>
            <a:r>
              <a:rPr lang="en-US" altLang="en-US" sz="900" b="1" dirty="0">
                <a:solidFill>
                  <a:srgbClr val="A6A6A6"/>
                </a:solidFill>
                <a:latin typeface="Helvetica" charset="0"/>
              </a:rPr>
              <a:t>Network Science: Random Networks </a:t>
            </a:r>
            <a:endParaRPr lang="en-US" altLang="en-US" sz="600" i="1" dirty="0">
              <a:solidFill>
                <a:srgbClr val="A6A6A6"/>
              </a:solidFill>
              <a:latin typeface="Helvetica" charset="0"/>
            </a:endParaRPr>
          </a:p>
        </p:txBody>
      </p:sp>
      <p:sp>
        <p:nvSpPr>
          <p:cNvPr id="20484" name="TextBox 15"/>
          <p:cNvSpPr txBox="1">
            <a:spLocks noChangeArrowheads="1"/>
          </p:cNvSpPr>
          <p:nvPr/>
        </p:nvSpPr>
        <p:spPr bwMode="auto">
          <a:xfrm rot="-5400000">
            <a:off x="1210469" y="2813844"/>
            <a:ext cx="6080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800">
                <a:latin typeface="Arial" pitchFamily="34" charset="0"/>
              </a:rPr>
              <a:t>P(k)</a:t>
            </a:r>
          </a:p>
        </p:txBody>
      </p:sp>
      <p:sp>
        <p:nvSpPr>
          <p:cNvPr id="20485" name="TextBox 16"/>
          <p:cNvSpPr txBox="1">
            <a:spLocks noChangeArrowheads="1"/>
          </p:cNvSpPr>
          <p:nvPr/>
        </p:nvSpPr>
        <p:spPr bwMode="auto">
          <a:xfrm>
            <a:off x="4462463" y="5318125"/>
            <a:ext cx="6080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800">
                <a:latin typeface="Arial" pitchFamily="34" charset="0"/>
              </a:rPr>
              <a:t>  k</a:t>
            </a:r>
          </a:p>
        </p:txBody>
      </p:sp>
      <p:pic>
        <p:nvPicPr>
          <p:cNvPr id="20486" name="Picture 8" descr="F-RG-ERNdependence-marci.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1147763"/>
            <a:ext cx="6746875"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0602" name="Object 2"/>
          <p:cNvGraphicFramePr>
            <a:graphicFrameLocks noChangeAspect="1"/>
          </p:cNvGraphicFramePr>
          <p:nvPr/>
        </p:nvGraphicFramePr>
        <p:xfrm>
          <a:off x="6178550" y="571500"/>
          <a:ext cx="2889250" cy="896938"/>
        </p:xfrm>
        <a:graphic>
          <a:graphicData uri="http://schemas.openxmlformats.org/presentationml/2006/ole">
            <mc:AlternateContent xmlns:mc="http://schemas.openxmlformats.org/markup-compatibility/2006">
              <mc:Choice xmlns:v="urn:schemas-microsoft-com:vml" Requires="v">
                <p:oleObj name="Equation" r:id="rId4" imgW="1168400" imgH="393700" progId="Equation.3">
                  <p:embed/>
                </p:oleObj>
              </mc:Choice>
              <mc:Fallback>
                <p:oleObj name="Equation" r:id="rId4" imgW="1168400" imgH="393700" progId="Equation.3">
                  <p:embed/>
                  <p:pic>
                    <p:nvPicPr>
                      <p:cNvPr id="11060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8550" y="571500"/>
                        <a:ext cx="28892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8" name="TextBox 9"/>
          <p:cNvSpPr txBox="1">
            <a:spLocks noChangeArrowheads="1"/>
          </p:cNvSpPr>
          <p:nvPr/>
        </p:nvSpPr>
        <p:spPr bwMode="auto">
          <a:xfrm>
            <a:off x="128588" y="963613"/>
            <a:ext cx="960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800">
                <a:latin typeface="Arial" pitchFamily="34" charset="0"/>
              </a:rPr>
              <a:t>&lt;k&gt;=50</a:t>
            </a:r>
          </a:p>
        </p:txBody>
      </p:sp>
    </p:spTree>
    <p:extLst>
      <p:ext uri="{BB962C8B-B14F-4D97-AF65-F5344CB8AC3E}">
        <p14:creationId xmlns:p14="http://schemas.microsoft.com/office/powerpoint/2010/main" val="616621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blinds(horizontal)">
                                      <p:cBhvr>
                                        <p:cTn id="7" dur="500"/>
                                        <p:tgtEl>
                                          <p:spTgt spid="110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dirty="0">
                <a:solidFill>
                  <a:schemeClr val="bg1"/>
                </a:solidFill>
                <a:latin typeface="Helvetica" charset="0"/>
              </a:rPr>
              <a:t>RANDOM NETWORK MODEL</a:t>
            </a:r>
          </a:p>
        </p:txBody>
      </p:sp>
      <p:pic>
        <p:nvPicPr>
          <p:cNvPr id="5123" name="Picture 3" descr="Untitled.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162050"/>
            <a:ext cx="78613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r>
              <a:rPr lang="en-US" altLang="en-US" sz="900" b="1" dirty="0">
                <a:solidFill>
                  <a:srgbClr val="A6A6A6"/>
                </a:solidFill>
                <a:latin typeface="Helvetica" charset="0"/>
                <a:cs typeface="Helvetica" charset="0"/>
              </a:rPr>
              <a:t>Network Science: Random Networks </a:t>
            </a:r>
            <a:endParaRPr lang="en-US" altLang="en-US" sz="600" i="1" dirty="0">
              <a:solidFill>
                <a:srgbClr val="A6A6A6"/>
              </a:solidFill>
              <a:latin typeface="Helvetica" charset="0"/>
              <a:cs typeface="Helvetica" charset="0"/>
            </a:endParaRPr>
          </a:p>
        </p:txBody>
      </p:sp>
    </p:spTree>
    <p:extLst>
      <p:ext uri="{BB962C8B-B14F-4D97-AF65-F5344CB8AC3E}">
        <p14:creationId xmlns:p14="http://schemas.microsoft.com/office/powerpoint/2010/main" val="307426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5"/>
          <p:cNvSpPr txBox="1">
            <a:spLocks noChangeArrowheads="1"/>
          </p:cNvSpPr>
          <p:nvPr/>
        </p:nvSpPr>
        <p:spPr bwMode="auto">
          <a:xfrm>
            <a:off x="0" y="2133600"/>
            <a:ext cx="9144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eaLnBrk="1" hangingPunct="1">
              <a:spcBef>
                <a:spcPct val="0"/>
              </a:spcBef>
              <a:buFontTx/>
              <a:buNone/>
            </a:pPr>
            <a:r>
              <a:rPr lang="en-US" altLang="en-US" sz="4400" dirty="0">
                <a:latin typeface="Trajan Pro" charset="0"/>
              </a:rPr>
              <a:t>The random network model</a:t>
            </a:r>
          </a:p>
          <a:p>
            <a:pPr algn="ctr" eaLnBrk="1" hangingPunct="1">
              <a:spcBef>
                <a:spcPct val="0"/>
              </a:spcBef>
              <a:buFontTx/>
              <a:buNone/>
            </a:pPr>
            <a:endParaRPr lang="hu-HU" altLang="en-US" sz="4400" b="1" dirty="0">
              <a:solidFill>
                <a:srgbClr val="FF0000"/>
              </a:solidFill>
              <a:latin typeface="Helvetica" charset="0"/>
            </a:endParaRPr>
          </a:p>
        </p:txBody>
      </p:sp>
      <p:sp>
        <p:nvSpPr>
          <p:cNvPr id="614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a:solidFill>
                  <a:srgbClr val="FFFFFF"/>
                </a:solidFill>
                <a:latin typeface="Trajan Pro" charset="0"/>
              </a:rPr>
              <a:t>Section 3.2					</a:t>
            </a:r>
            <a:endParaRPr lang="en-US" altLang="en-US" sz="1600">
              <a:solidFill>
                <a:srgbClr val="FFFFFF"/>
              </a:solidFill>
              <a:latin typeface="Trajan Pro" charset="0"/>
            </a:endParaRPr>
          </a:p>
          <a:p>
            <a:pPr eaLnBrk="1" hangingPunct="1">
              <a:buFontTx/>
              <a:buNone/>
            </a:pPr>
            <a:endParaRPr lang="en-US" altLang="en-US" sz="1600">
              <a:solidFill>
                <a:srgbClr val="FFFFFF"/>
              </a:solidFill>
              <a:latin typeface="Arial" pitchFamily="34" charset="0"/>
            </a:endParaRPr>
          </a:p>
          <a:p>
            <a:pPr eaLnBrk="1" hangingPunct="1">
              <a:buFontTx/>
              <a:buNone/>
            </a:pPr>
            <a:endParaRPr lang="en-US" altLang="en-US" sz="1600" b="1">
              <a:solidFill>
                <a:srgbClr val="FFFFFF"/>
              </a:solidFill>
              <a:latin typeface="Helvetica" charset="0"/>
            </a:endParaRPr>
          </a:p>
        </p:txBody>
      </p:sp>
      <p:sp>
        <p:nvSpPr>
          <p:cNvPr id="6148" name="Subtitle 2"/>
          <p:cNvSpPr txBox="1">
            <a:spLocks/>
          </p:cNvSpPr>
          <p:nvPr/>
        </p:nvSpPr>
        <p:spPr bwMode="auto">
          <a:xfrm flipH="1">
            <a:off x="2819400" y="152400"/>
            <a:ext cx="46038"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endParaRPr lang="en-US" altLang="en-US" sz="1600" b="1">
              <a:solidFill>
                <a:schemeClr val="bg1"/>
              </a:solidFill>
              <a:latin typeface="Helvetica" charset="0"/>
            </a:endParaRPr>
          </a:p>
        </p:txBody>
      </p:sp>
      <p:sp>
        <p:nvSpPr>
          <p:cNvPr id="6"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r>
              <a:rPr lang="en-US" altLang="en-US" sz="900" b="1" dirty="0">
                <a:solidFill>
                  <a:srgbClr val="A6A6A6"/>
                </a:solidFill>
                <a:latin typeface="Helvetica" charset="0"/>
                <a:cs typeface="Helvetica" charset="0"/>
              </a:rPr>
              <a:t>Network Science: Random Networks </a:t>
            </a:r>
            <a:endParaRPr lang="en-US" altLang="en-US" sz="600" i="1" dirty="0">
              <a:solidFill>
                <a:srgbClr val="A6A6A6"/>
              </a:solidFill>
              <a:latin typeface="Helvetica" charset="0"/>
              <a:cs typeface="Helvetica" charset="0"/>
            </a:endParaRPr>
          </a:p>
        </p:txBody>
      </p:sp>
    </p:spTree>
    <p:extLst>
      <p:ext uri="{BB962C8B-B14F-4D97-AF65-F5344CB8AC3E}">
        <p14:creationId xmlns:p14="http://schemas.microsoft.com/office/powerpoint/2010/main" val="19020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
          <p:cNvSpPr>
            <a:spLocks/>
          </p:cNvSpPr>
          <p:nvPr/>
        </p:nvSpPr>
        <p:spPr bwMode="auto">
          <a:xfrm>
            <a:off x="3992563" y="3022600"/>
            <a:ext cx="32940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1748" bIns="0">
            <a:spAutoFit/>
          </a:bodyPr>
          <a:lstStyle>
            <a:lvl1pPr marL="30163"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Clr>
                <a:srgbClr val="CC0000"/>
              </a:buClr>
              <a:buFontTx/>
              <a:buNone/>
            </a:pPr>
            <a:r>
              <a:rPr lang="en-US" altLang="en-US" sz="1600" b="1">
                <a:solidFill>
                  <a:srgbClr val="FF0000"/>
                </a:solidFill>
                <a:latin typeface="Helvetica" charset="0"/>
                <a:sym typeface="Trebuchet MS" pitchFamily="34" charset="0"/>
              </a:rPr>
              <a:t>Erdös-Rényi model (1960)</a:t>
            </a:r>
          </a:p>
          <a:p>
            <a:pPr eaLnBrk="1" hangingPunct="1">
              <a:spcBef>
                <a:spcPct val="0"/>
              </a:spcBef>
              <a:buClr>
                <a:srgbClr val="CC0000"/>
              </a:buClr>
              <a:buFontTx/>
              <a:buNone/>
            </a:pPr>
            <a:endParaRPr lang="en-US" altLang="en-US" sz="1600" b="1">
              <a:solidFill>
                <a:srgbClr val="000000"/>
              </a:solidFill>
              <a:latin typeface="Helvetica" charset="0"/>
              <a:sym typeface="Trebuchet MS" pitchFamily="34" charset="0"/>
            </a:endParaRPr>
          </a:p>
          <a:p>
            <a:pPr eaLnBrk="1" hangingPunct="1">
              <a:spcBef>
                <a:spcPct val="0"/>
              </a:spcBef>
              <a:buClr>
                <a:srgbClr val="CC0000"/>
              </a:buClr>
              <a:buFontTx/>
              <a:buNone/>
            </a:pPr>
            <a:r>
              <a:rPr lang="en-US" altLang="en-US" sz="1600" b="1">
                <a:solidFill>
                  <a:srgbClr val="000000"/>
                </a:solidFill>
                <a:latin typeface="Helvetica" charset="0"/>
                <a:sym typeface="Trebuchet MS" pitchFamily="34" charset="0"/>
              </a:rPr>
              <a:t>Connect with probability p</a:t>
            </a:r>
            <a:endParaRPr lang="en-US" altLang="en-US" sz="2200">
              <a:solidFill>
                <a:srgbClr val="000000"/>
              </a:solidFill>
              <a:latin typeface="Helvetica" charset="0"/>
              <a:sym typeface="Trebuchet MS" pitchFamily="34" charset="0"/>
            </a:endParaRPr>
          </a:p>
        </p:txBody>
      </p:sp>
      <p:sp>
        <p:nvSpPr>
          <p:cNvPr id="16401" name="Text Box 31"/>
          <p:cNvSpPr txBox="1">
            <a:spLocks noChangeArrowheads="1"/>
          </p:cNvSpPr>
          <p:nvPr/>
        </p:nvSpPr>
        <p:spPr bwMode="auto">
          <a:xfrm>
            <a:off x="4162425" y="4092575"/>
            <a:ext cx="1460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defTabSz="914400">
              <a:spcBef>
                <a:spcPct val="50000"/>
              </a:spcBef>
              <a:buFontTx/>
              <a:buNone/>
            </a:pPr>
            <a:r>
              <a:rPr lang="en-US" altLang="en-US" sz="1600">
                <a:latin typeface="Helvetica" charset="0"/>
              </a:rPr>
              <a:t>p=</a:t>
            </a:r>
            <a:r>
              <a:rPr lang="en-US" altLang="en-US" sz="1600">
                <a:solidFill>
                  <a:srgbClr val="FF0000"/>
                </a:solidFill>
                <a:latin typeface="Helvetica" charset="0"/>
              </a:rPr>
              <a:t>1/6  </a:t>
            </a:r>
            <a:r>
              <a:rPr lang="en-US" altLang="en-US" sz="1600">
                <a:latin typeface="Helvetica" charset="0"/>
              </a:rPr>
              <a:t>N=10 </a:t>
            </a:r>
          </a:p>
          <a:p>
            <a:pPr algn="ctr" defTabSz="914400">
              <a:spcBef>
                <a:spcPct val="50000"/>
              </a:spcBef>
              <a:buFontTx/>
              <a:buNone/>
            </a:pPr>
            <a:r>
              <a:rPr lang="en-US" altLang="en-US" sz="1600">
                <a:latin typeface="Helvetica" charset="0"/>
                <a:sym typeface="Symbol" pitchFamily="18" charset="2"/>
              </a:rPr>
              <a:t>&lt;k&gt; ~ 1.5</a:t>
            </a:r>
            <a:endParaRPr lang="en-US" altLang="en-US" sz="1600">
              <a:latin typeface="Helvetica" charset="0"/>
            </a:endParaRPr>
          </a:p>
        </p:txBody>
      </p:sp>
      <p:sp>
        <p:nvSpPr>
          <p:cNvPr id="7172" name="TextBox 5"/>
          <p:cNvSpPr txBox="1">
            <a:spLocks noChangeArrowheads="1"/>
          </p:cNvSpPr>
          <p:nvPr/>
        </p:nvSpPr>
        <p:spPr bwMode="auto">
          <a:xfrm>
            <a:off x="563563" y="969963"/>
            <a:ext cx="29876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r" eaLnBrk="1" hangingPunct="1">
              <a:spcBef>
                <a:spcPct val="0"/>
              </a:spcBef>
              <a:buFontTx/>
              <a:buNone/>
            </a:pPr>
            <a:r>
              <a:rPr lang="en-US" altLang="en-US" sz="1600" b="1">
                <a:latin typeface="Helvetica" charset="0"/>
              </a:rPr>
              <a:t>Pál Erdös</a:t>
            </a:r>
          </a:p>
          <a:p>
            <a:pPr algn="r" eaLnBrk="1" hangingPunct="1">
              <a:spcBef>
                <a:spcPct val="0"/>
              </a:spcBef>
              <a:buFontTx/>
              <a:buNone/>
            </a:pPr>
            <a:r>
              <a:rPr lang="en-US" altLang="en-US" sz="1400">
                <a:latin typeface="Helvetica" charset="0"/>
              </a:rPr>
              <a:t>(1913-1996)</a:t>
            </a:r>
          </a:p>
        </p:txBody>
      </p:sp>
      <p:pic>
        <p:nvPicPr>
          <p:cNvPr id="7173" name="Picture 2" descr="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5388" y="968375"/>
            <a:ext cx="4084637"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28"/>
          <p:cNvSpPr/>
          <p:nvPr/>
        </p:nvSpPr>
        <p:spPr bwMode="auto">
          <a:xfrm>
            <a:off x="1481138" y="5254625"/>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bwMode="auto">
          <a:xfrm>
            <a:off x="792163" y="5029200"/>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bwMode="auto">
          <a:xfrm>
            <a:off x="369888" y="4449763"/>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bwMode="auto">
          <a:xfrm>
            <a:off x="369888" y="3725863"/>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bwMode="auto">
          <a:xfrm>
            <a:off x="1477963" y="2911475"/>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p:nvPr/>
        </p:nvSpPr>
        <p:spPr bwMode="auto">
          <a:xfrm>
            <a:off x="2597150" y="4446588"/>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bwMode="auto">
          <a:xfrm>
            <a:off x="796925" y="3136900"/>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bwMode="auto">
          <a:xfrm>
            <a:off x="2171700" y="5029200"/>
            <a:ext cx="179388"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Oval 55"/>
          <p:cNvSpPr/>
          <p:nvPr/>
        </p:nvSpPr>
        <p:spPr bwMode="auto">
          <a:xfrm>
            <a:off x="2173288" y="3133725"/>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Oval 56"/>
          <p:cNvSpPr/>
          <p:nvPr/>
        </p:nvSpPr>
        <p:spPr bwMode="auto">
          <a:xfrm>
            <a:off x="2598738" y="3724275"/>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79"/>
          <p:cNvGrpSpPr>
            <a:grpSpLocks/>
          </p:cNvGrpSpPr>
          <p:nvPr/>
        </p:nvGrpSpPr>
        <p:grpSpPr bwMode="auto">
          <a:xfrm>
            <a:off x="460375" y="3001963"/>
            <a:ext cx="2227263" cy="2343150"/>
            <a:chOff x="460945" y="3001475"/>
            <a:chExt cx="2227219" cy="2343415"/>
          </a:xfrm>
        </p:grpSpPr>
        <p:cxnSp>
          <p:nvCxnSpPr>
            <p:cNvPr id="59" name="Straight Connector 58"/>
            <p:cNvCxnSpPr>
              <a:stCxn id="29" idx="6"/>
              <a:endCxn id="55" idx="3"/>
            </p:cNvCxnSpPr>
            <p:nvPr/>
          </p:nvCxnSpPr>
          <p:spPr bwMode="auto">
            <a:xfrm flipV="1">
              <a:off x="1662659" y="5182947"/>
              <a:ext cx="534976" cy="1619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37" idx="4"/>
              <a:endCxn id="31" idx="1"/>
            </p:cNvCxnSpPr>
            <p:nvPr/>
          </p:nvCxnSpPr>
          <p:spPr bwMode="auto">
            <a:xfrm rot="16200000" flipH="1">
              <a:off x="65589" y="4301808"/>
              <a:ext cx="1149480" cy="35876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50" idx="6"/>
              <a:endCxn id="41" idx="2"/>
            </p:cNvCxnSpPr>
            <p:nvPr/>
          </p:nvCxnSpPr>
          <p:spPr bwMode="auto">
            <a:xfrm flipV="1">
              <a:off x="978460" y="3001475"/>
              <a:ext cx="500053" cy="2254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9" idx="0"/>
              <a:endCxn id="56" idx="4"/>
            </p:cNvCxnSpPr>
            <p:nvPr/>
          </p:nvCxnSpPr>
          <p:spPr bwMode="auto">
            <a:xfrm rot="16200000" flipV="1">
              <a:off x="1909435" y="3667535"/>
              <a:ext cx="1132016" cy="42544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55" idx="0"/>
              <a:endCxn id="41" idx="5"/>
            </p:cNvCxnSpPr>
            <p:nvPr/>
          </p:nvCxnSpPr>
          <p:spPr bwMode="auto">
            <a:xfrm rot="16200000" flipV="1">
              <a:off x="964836" y="3732643"/>
              <a:ext cx="1963959" cy="6286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57" idx="1"/>
              <a:endCxn id="56" idx="5"/>
            </p:cNvCxnSpPr>
            <p:nvPr/>
          </p:nvCxnSpPr>
          <p:spPr bwMode="auto">
            <a:xfrm rot="16200000" flipV="1">
              <a:off x="2244436" y="3370629"/>
              <a:ext cx="463602" cy="2968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34" idx="7"/>
              <a:endCxn id="56" idx="3"/>
            </p:cNvCxnSpPr>
            <p:nvPr/>
          </p:nvCxnSpPr>
          <p:spPr bwMode="auto">
            <a:xfrm rot="5400000" flipH="1" flipV="1">
              <a:off x="767248" y="3044453"/>
              <a:ext cx="1189171" cy="167478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37" idx="6"/>
              <a:endCxn id="56" idx="2"/>
            </p:cNvCxnSpPr>
            <p:nvPr/>
          </p:nvCxnSpPr>
          <p:spPr bwMode="auto">
            <a:xfrm flipV="1">
              <a:off x="551431" y="3223750"/>
              <a:ext cx="1620805" cy="5922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185" name="Rectangle 66"/>
          <p:cNvSpPr>
            <a:spLocks noChangeArrowheads="1"/>
          </p:cNvSpPr>
          <p:nvPr/>
        </p:nvSpPr>
        <p:spPr bwMode="auto">
          <a:xfrm>
            <a:off x="4591050" y="968375"/>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r" eaLnBrk="1" hangingPunct="1">
              <a:spcBef>
                <a:spcPct val="0"/>
              </a:spcBef>
              <a:buFontTx/>
              <a:buNone/>
            </a:pPr>
            <a:r>
              <a:rPr lang="en-US" altLang="en-US" sz="1600" b="1">
                <a:latin typeface="Helvetica" charset="0"/>
              </a:rPr>
              <a:t>Alfréd Rényi</a:t>
            </a:r>
          </a:p>
          <a:p>
            <a:pPr algn="r" eaLnBrk="1" hangingPunct="1">
              <a:spcBef>
                <a:spcPct val="0"/>
              </a:spcBef>
              <a:buFontTx/>
              <a:buNone/>
            </a:pPr>
            <a:r>
              <a:rPr lang="en-US" altLang="en-US" sz="1400">
                <a:latin typeface="Helvetica" charset="0"/>
              </a:rPr>
              <a:t>(1921-1970)</a:t>
            </a:r>
          </a:p>
        </p:txBody>
      </p:sp>
      <p:sp>
        <p:nvSpPr>
          <p:cNvPr id="7186"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dirty="0">
                <a:solidFill>
                  <a:schemeClr val="bg1"/>
                </a:solidFill>
                <a:latin typeface="Helvetica" charset="0"/>
              </a:rPr>
              <a:t>RANDOM NETWORK MODEL</a:t>
            </a:r>
          </a:p>
        </p:txBody>
      </p:sp>
      <p:sp>
        <p:nvSpPr>
          <p:cNvPr id="28"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r>
              <a:rPr lang="en-US" altLang="en-US" sz="900" b="1" dirty="0">
                <a:solidFill>
                  <a:srgbClr val="A6A6A6"/>
                </a:solidFill>
                <a:latin typeface="Helvetica" charset="0"/>
                <a:cs typeface="Helvetica" charset="0"/>
              </a:rPr>
              <a:t>Network Science: Random Networks </a:t>
            </a:r>
            <a:endParaRPr lang="en-US" altLang="en-US" sz="600" i="1" dirty="0">
              <a:solidFill>
                <a:srgbClr val="A6A6A6"/>
              </a:solidFill>
              <a:latin typeface="Helvetica" charset="0"/>
              <a:cs typeface="Helvetica" charset="0"/>
            </a:endParaRPr>
          </a:p>
        </p:txBody>
      </p:sp>
    </p:spTree>
    <p:extLst>
      <p:ext uri="{BB962C8B-B14F-4D97-AF65-F5344CB8AC3E}">
        <p14:creationId xmlns:p14="http://schemas.microsoft.com/office/powerpoint/2010/main" val="4038953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01"/>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64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dirty="0">
                <a:solidFill>
                  <a:schemeClr val="bg1"/>
                </a:solidFill>
                <a:latin typeface="Helvetica" charset="0"/>
              </a:rPr>
              <a:t>RANDOM NETWORK MODEL</a:t>
            </a:r>
          </a:p>
        </p:txBody>
      </p:sp>
      <p:sp>
        <p:nvSpPr>
          <p:cNvPr id="8196" name="Rectangle 2"/>
          <p:cNvSpPr>
            <a:spLocks/>
          </p:cNvSpPr>
          <p:nvPr/>
        </p:nvSpPr>
        <p:spPr bwMode="auto">
          <a:xfrm>
            <a:off x="163513" y="1606550"/>
            <a:ext cx="511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1748" bIns="0">
            <a:spAutoFit/>
          </a:bodyPr>
          <a:lstStyle>
            <a:lvl1pPr marL="30163"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Clr>
                <a:srgbClr val="CC0000"/>
              </a:buClr>
              <a:buFontTx/>
              <a:buNone/>
            </a:pPr>
            <a:r>
              <a:rPr lang="en-US" altLang="en-US" sz="1600" b="1" dirty="0">
                <a:solidFill>
                  <a:srgbClr val="000000"/>
                </a:solidFill>
                <a:latin typeface="Palatino" charset="0"/>
                <a:sym typeface="Trebuchet MS" pitchFamily="34" charset="0"/>
              </a:rPr>
              <a:t>Definition:</a:t>
            </a:r>
          </a:p>
          <a:p>
            <a:pPr eaLnBrk="1" hangingPunct="1">
              <a:spcBef>
                <a:spcPct val="0"/>
              </a:spcBef>
              <a:buClr>
                <a:srgbClr val="CC0000"/>
              </a:buClr>
              <a:buFontTx/>
              <a:buNone/>
            </a:pPr>
            <a:endParaRPr lang="en-US" altLang="en-US" sz="1600" dirty="0">
              <a:solidFill>
                <a:srgbClr val="000000"/>
              </a:solidFill>
              <a:latin typeface="Palatino" charset="0"/>
              <a:sym typeface="Trebuchet MS" pitchFamily="34" charset="0"/>
            </a:endParaRPr>
          </a:p>
          <a:p>
            <a:pPr eaLnBrk="1" hangingPunct="1">
              <a:spcBef>
                <a:spcPct val="0"/>
              </a:spcBef>
              <a:buClr>
                <a:srgbClr val="CC0000"/>
              </a:buClr>
              <a:buFontTx/>
              <a:buNone/>
            </a:pPr>
            <a:endParaRPr lang="en-US" altLang="en-US" sz="1600" dirty="0">
              <a:solidFill>
                <a:srgbClr val="000000"/>
              </a:solidFill>
              <a:latin typeface="Palatino" charset="0"/>
              <a:sym typeface="Trebuchet MS" pitchFamily="34" charset="0"/>
            </a:endParaRPr>
          </a:p>
          <a:p>
            <a:pPr eaLnBrk="1" hangingPunct="1">
              <a:spcBef>
                <a:spcPct val="0"/>
              </a:spcBef>
              <a:buClr>
                <a:srgbClr val="CC0000"/>
              </a:buClr>
              <a:buFontTx/>
              <a:buNone/>
            </a:pPr>
            <a:r>
              <a:rPr lang="en-US" altLang="en-US" sz="1600" dirty="0">
                <a:solidFill>
                  <a:srgbClr val="000000"/>
                </a:solidFill>
                <a:latin typeface="Palatino" charset="0"/>
                <a:sym typeface="Trebuchet MS" pitchFamily="34" charset="0"/>
              </a:rPr>
              <a:t> A </a:t>
            </a:r>
            <a:r>
              <a:rPr lang="en-US" altLang="en-US" sz="1600" b="1" dirty="0">
                <a:solidFill>
                  <a:srgbClr val="000000"/>
                </a:solidFill>
                <a:latin typeface="Palatino" charset="0"/>
                <a:sym typeface="Trebuchet MS" pitchFamily="34" charset="0"/>
              </a:rPr>
              <a:t>random graph </a:t>
            </a:r>
            <a:r>
              <a:rPr lang="en-US" altLang="en-US" sz="1600" dirty="0">
                <a:solidFill>
                  <a:srgbClr val="000000"/>
                </a:solidFill>
                <a:latin typeface="Palatino" charset="0"/>
                <a:sym typeface="Trebuchet MS" pitchFamily="34" charset="0"/>
              </a:rPr>
              <a:t>is a graph of N nodes where each pair of nodes is connected by probability </a:t>
            </a:r>
            <a:r>
              <a:rPr lang="en-US" altLang="en-US" sz="1600" b="1" dirty="0">
                <a:solidFill>
                  <a:srgbClr val="000000"/>
                </a:solidFill>
                <a:latin typeface="Palatino" charset="0"/>
                <a:sym typeface="Trebuchet MS" pitchFamily="34" charset="0"/>
              </a:rPr>
              <a:t>p</a:t>
            </a:r>
            <a:r>
              <a:rPr lang="en-US" altLang="en-US" sz="1600" dirty="0">
                <a:solidFill>
                  <a:srgbClr val="000000"/>
                </a:solidFill>
                <a:latin typeface="Palatino" charset="0"/>
                <a:sym typeface="Trebuchet MS" pitchFamily="34" charset="0"/>
              </a:rPr>
              <a:t>.</a:t>
            </a:r>
          </a:p>
          <a:p>
            <a:pPr eaLnBrk="1" hangingPunct="1">
              <a:spcBef>
                <a:spcPct val="0"/>
              </a:spcBef>
              <a:buClr>
                <a:srgbClr val="CC0000"/>
              </a:buClr>
              <a:buFontTx/>
              <a:buNone/>
            </a:pPr>
            <a:endParaRPr lang="en-US" altLang="en-US" sz="1600" dirty="0">
              <a:solidFill>
                <a:srgbClr val="000000"/>
              </a:solidFill>
              <a:latin typeface="Palatino" charset="0"/>
              <a:sym typeface="Trebuchet MS" pitchFamily="34" charset="0"/>
            </a:endParaRPr>
          </a:p>
          <a:p>
            <a:pPr eaLnBrk="1" hangingPunct="1">
              <a:spcBef>
                <a:spcPct val="0"/>
              </a:spcBef>
              <a:buClr>
                <a:srgbClr val="CC0000"/>
              </a:buClr>
              <a:buFontTx/>
              <a:buNone/>
            </a:pPr>
            <a:endParaRPr lang="en-US" altLang="en-US" sz="1600" dirty="0">
              <a:solidFill>
                <a:srgbClr val="000000"/>
              </a:solidFill>
              <a:latin typeface="Palatino" charset="0"/>
              <a:sym typeface="Trebuchet MS" pitchFamily="34" charset="0"/>
            </a:endParaRPr>
          </a:p>
        </p:txBody>
      </p:sp>
      <p:pic>
        <p:nvPicPr>
          <p:cNvPr id="81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7700" y="960438"/>
            <a:ext cx="29337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r>
              <a:rPr lang="en-US" altLang="en-US" sz="900" b="1" dirty="0">
                <a:solidFill>
                  <a:srgbClr val="A6A6A6"/>
                </a:solidFill>
                <a:latin typeface="Helvetica" charset="0"/>
                <a:cs typeface="Helvetica" charset="0"/>
              </a:rPr>
              <a:t>Network Science: Random Networks </a:t>
            </a:r>
            <a:endParaRPr lang="en-US" altLang="en-US" sz="600" i="1" dirty="0">
              <a:solidFill>
                <a:srgbClr val="A6A6A6"/>
              </a:solidFill>
              <a:latin typeface="Helvetica" charset="0"/>
              <a:cs typeface="Helvetica" charset="0"/>
            </a:endParaRPr>
          </a:p>
        </p:txBody>
      </p:sp>
    </p:spTree>
    <p:extLst>
      <p:ext uri="{BB962C8B-B14F-4D97-AF65-F5344CB8AC3E}">
        <p14:creationId xmlns:p14="http://schemas.microsoft.com/office/powerpoint/2010/main" val="394333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dirty="0">
                <a:solidFill>
                  <a:schemeClr val="bg1"/>
                </a:solidFill>
                <a:latin typeface="Helvetica" charset="0"/>
              </a:rPr>
              <a:t>RANDOM NETWORK MODEL</a:t>
            </a:r>
          </a:p>
        </p:txBody>
      </p:sp>
      <p:sp>
        <p:nvSpPr>
          <p:cNvPr id="9219" name="TextBox 15"/>
          <p:cNvSpPr txBox="1">
            <a:spLocks noChangeArrowheads="1"/>
          </p:cNvSpPr>
          <p:nvPr/>
        </p:nvSpPr>
        <p:spPr bwMode="auto">
          <a:xfrm>
            <a:off x="830263" y="819150"/>
            <a:ext cx="806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eaLnBrk="1" hangingPunct="1">
              <a:spcBef>
                <a:spcPct val="0"/>
              </a:spcBef>
              <a:buFontTx/>
              <a:buNone/>
            </a:pPr>
            <a:r>
              <a:rPr lang="en-US" altLang="en-US" sz="1800">
                <a:latin typeface="Arial" pitchFamily="34" charset="0"/>
              </a:rPr>
              <a:t>p=1/6</a:t>
            </a:r>
          </a:p>
          <a:p>
            <a:pPr algn="ctr" eaLnBrk="1" hangingPunct="1">
              <a:spcBef>
                <a:spcPct val="0"/>
              </a:spcBef>
              <a:buFontTx/>
              <a:buNone/>
            </a:pPr>
            <a:r>
              <a:rPr lang="en-US" altLang="en-US" sz="1800">
                <a:latin typeface="Arial" pitchFamily="34" charset="0"/>
              </a:rPr>
              <a:t> N=12</a:t>
            </a:r>
          </a:p>
        </p:txBody>
      </p:sp>
      <p:sp>
        <p:nvSpPr>
          <p:cNvPr id="9220" name="TextBox 1"/>
          <p:cNvSpPr txBox="1">
            <a:spLocks noChangeArrowheads="1"/>
          </p:cNvSpPr>
          <p:nvPr/>
        </p:nvSpPr>
        <p:spPr bwMode="auto">
          <a:xfrm>
            <a:off x="1155700" y="4533900"/>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800">
                <a:latin typeface="Arial" pitchFamily="34" charset="0"/>
              </a:rPr>
              <a:t>L=8</a:t>
            </a:r>
          </a:p>
        </p:txBody>
      </p:sp>
      <p:sp>
        <p:nvSpPr>
          <p:cNvPr id="9221" name="TextBox 2"/>
          <p:cNvSpPr txBox="1">
            <a:spLocks noChangeArrowheads="1"/>
          </p:cNvSpPr>
          <p:nvPr/>
        </p:nvSpPr>
        <p:spPr bwMode="auto">
          <a:xfrm>
            <a:off x="4229100" y="4584700"/>
            <a:ext cx="70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800">
                <a:latin typeface="Arial" pitchFamily="34" charset="0"/>
              </a:rPr>
              <a:t>L=10</a:t>
            </a:r>
          </a:p>
        </p:txBody>
      </p:sp>
      <p:sp>
        <p:nvSpPr>
          <p:cNvPr id="9222" name="TextBox 3"/>
          <p:cNvSpPr txBox="1">
            <a:spLocks noChangeArrowheads="1"/>
          </p:cNvSpPr>
          <p:nvPr/>
        </p:nvSpPr>
        <p:spPr bwMode="auto">
          <a:xfrm>
            <a:off x="7264400" y="4533900"/>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spcBef>
                <a:spcPct val="0"/>
              </a:spcBef>
              <a:buFontTx/>
              <a:buNone/>
            </a:pPr>
            <a:r>
              <a:rPr lang="en-US" altLang="en-US" sz="1800">
                <a:latin typeface="Arial" pitchFamily="34" charset="0"/>
              </a:rPr>
              <a:t>L=7</a:t>
            </a:r>
          </a:p>
        </p:txBody>
      </p:sp>
      <p:pic>
        <p:nvPicPr>
          <p:cNvPr id="92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97038"/>
            <a:ext cx="8556625"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r>
              <a:rPr lang="en-US" altLang="en-US" sz="900" b="1" dirty="0">
                <a:solidFill>
                  <a:srgbClr val="A6A6A6"/>
                </a:solidFill>
                <a:latin typeface="Helvetica" charset="0"/>
                <a:cs typeface="Helvetica" charset="0"/>
              </a:rPr>
              <a:t>Network Science: Random Networks </a:t>
            </a:r>
            <a:endParaRPr lang="en-US" altLang="en-US" sz="600" i="1" dirty="0">
              <a:solidFill>
                <a:srgbClr val="A6A6A6"/>
              </a:solidFill>
              <a:latin typeface="Helvetica" charset="0"/>
              <a:cs typeface="Helvetica" charset="0"/>
            </a:endParaRPr>
          </a:p>
        </p:txBody>
      </p:sp>
    </p:spTree>
    <p:extLst>
      <p:ext uri="{BB962C8B-B14F-4D97-AF65-F5344CB8AC3E}">
        <p14:creationId xmlns:p14="http://schemas.microsoft.com/office/powerpoint/2010/main" val="254925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N100.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3" y="2014538"/>
            <a:ext cx="30924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3" descr="N100.2.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0138" y="1924050"/>
            <a:ext cx="267811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4" descr="N100.3.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1988" y="2074863"/>
            <a:ext cx="266382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dirty="0">
                <a:solidFill>
                  <a:schemeClr val="bg1"/>
                </a:solidFill>
                <a:latin typeface="Helvetica" charset="0"/>
              </a:rPr>
              <a:t>RANDOM NETWORK MODEL</a:t>
            </a:r>
          </a:p>
        </p:txBody>
      </p:sp>
      <p:sp>
        <p:nvSpPr>
          <p:cNvPr id="10246" name="TextBox 15"/>
          <p:cNvSpPr txBox="1">
            <a:spLocks noChangeArrowheads="1"/>
          </p:cNvSpPr>
          <p:nvPr/>
        </p:nvSpPr>
        <p:spPr bwMode="auto">
          <a:xfrm>
            <a:off x="501650" y="1084263"/>
            <a:ext cx="936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eaLnBrk="1" hangingPunct="1">
              <a:spcBef>
                <a:spcPct val="0"/>
              </a:spcBef>
              <a:buFontTx/>
              <a:buNone/>
            </a:pPr>
            <a:r>
              <a:rPr lang="en-US" altLang="en-US" sz="1800">
                <a:latin typeface="Arial" pitchFamily="34" charset="0"/>
              </a:rPr>
              <a:t>p=0.03</a:t>
            </a:r>
          </a:p>
          <a:p>
            <a:pPr algn="ctr" eaLnBrk="1" hangingPunct="1">
              <a:spcBef>
                <a:spcPct val="0"/>
              </a:spcBef>
              <a:buFontTx/>
              <a:buNone/>
            </a:pPr>
            <a:r>
              <a:rPr lang="en-US" altLang="en-US" sz="1800">
                <a:latin typeface="Arial" pitchFamily="34" charset="0"/>
              </a:rPr>
              <a:t> N=100</a:t>
            </a:r>
          </a:p>
        </p:txBody>
      </p:sp>
      <p:sp>
        <p:nvSpPr>
          <p:cNvPr id="8"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r>
              <a:rPr lang="en-US" altLang="en-US" sz="900" b="1" dirty="0">
                <a:solidFill>
                  <a:srgbClr val="A6A6A6"/>
                </a:solidFill>
                <a:latin typeface="Helvetica" charset="0"/>
                <a:cs typeface="Helvetica" charset="0"/>
              </a:rPr>
              <a:t>Network Science: Random Networks </a:t>
            </a:r>
            <a:endParaRPr lang="en-US" altLang="en-US" sz="600" i="1" dirty="0">
              <a:solidFill>
                <a:srgbClr val="A6A6A6"/>
              </a:solidFill>
              <a:latin typeface="Helvetica" charset="0"/>
              <a:cs typeface="Helvetica" charset="0"/>
            </a:endParaRPr>
          </a:p>
        </p:txBody>
      </p:sp>
    </p:spTree>
    <p:extLst>
      <p:ext uri="{BB962C8B-B14F-4D97-AF65-F5344CB8AC3E}">
        <p14:creationId xmlns:p14="http://schemas.microsoft.com/office/powerpoint/2010/main" val="386460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0" y="2133600"/>
            <a:ext cx="9144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lgn="ctr" eaLnBrk="1" hangingPunct="1">
              <a:spcBef>
                <a:spcPct val="0"/>
              </a:spcBef>
              <a:buFontTx/>
              <a:buNone/>
            </a:pPr>
            <a:r>
              <a:rPr lang="en-US" altLang="en-US" sz="4400">
                <a:latin typeface="Trajan Pro" charset="0"/>
              </a:rPr>
              <a:t>The number of links is variable</a:t>
            </a:r>
          </a:p>
          <a:p>
            <a:pPr algn="ctr" eaLnBrk="1" hangingPunct="1">
              <a:spcBef>
                <a:spcPct val="0"/>
              </a:spcBef>
              <a:buFontTx/>
              <a:buNone/>
            </a:pPr>
            <a:endParaRPr lang="hu-HU" altLang="en-US" sz="4400" b="1">
              <a:solidFill>
                <a:srgbClr val="FF0000"/>
              </a:solidFill>
              <a:latin typeface="Helvetica" charset="0"/>
            </a:endParaRPr>
          </a:p>
        </p:txBody>
      </p:sp>
      <p:sp>
        <p:nvSpPr>
          <p:cNvPr id="1126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r>
              <a:rPr lang="en-US" altLang="en-US" sz="2000" b="1">
                <a:solidFill>
                  <a:srgbClr val="FFFFFF"/>
                </a:solidFill>
                <a:latin typeface="Trajan Pro" charset="0"/>
              </a:rPr>
              <a:t>Section 3.3					</a:t>
            </a:r>
            <a:endParaRPr lang="en-US" altLang="en-US" sz="1600">
              <a:solidFill>
                <a:srgbClr val="FFFFFF"/>
              </a:solidFill>
              <a:latin typeface="Trajan Pro" charset="0"/>
            </a:endParaRPr>
          </a:p>
          <a:p>
            <a:pPr eaLnBrk="1" hangingPunct="1">
              <a:buFontTx/>
              <a:buNone/>
            </a:pPr>
            <a:endParaRPr lang="en-US" altLang="en-US" sz="1600">
              <a:solidFill>
                <a:srgbClr val="FFFFFF"/>
              </a:solidFill>
              <a:latin typeface="Arial" pitchFamily="34" charset="0"/>
            </a:endParaRPr>
          </a:p>
          <a:p>
            <a:pPr eaLnBrk="1" hangingPunct="1">
              <a:buFontTx/>
              <a:buNone/>
            </a:pPr>
            <a:endParaRPr lang="en-US" altLang="en-US" sz="1600" b="1">
              <a:solidFill>
                <a:srgbClr val="FFFFFF"/>
              </a:solidFill>
              <a:latin typeface="Helvetica" charset="0"/>
            </a:endParaRPr>
          </a:p>
        </p:txBody>
      </p:sp>
      <p:sp>
        <p:nvSpPr>
          <p:cNvPr id="11268" name="Subtitle 2"/>
          <p:cNvSpPr txBox="1">
            <a:spLocks/>
          </p:cNvSpPr>
          <p:nvPr/>
        </p:nvSpPr>
        <p:spPr bwMode="auto">
          <a:xfrm flipH="1">
            <a:off x="2819400" y="152400"/>
            <a:ext cx="46038"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buFontTx/>
              <a:buNone/>
            </a:pPr>
            <a:endParaRPr lang="en-US" altLang="en-US" sz="1600" b="1">
              <a:solidFill>
                <a:schemeClr val="bg1"/>
              </a:solidFill>
              <a:latin typeface="Helvetica" charset="0"/>
            </a:endParaRPr>
          </a:p>
        </p:txBody>
      </p:sp>
      <p:sp>
        <p:nvSpPr>
          <p:cNvPr id="6"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r>
              <a:rPr lang="en-US" altLang="en-US" sz="900" b="1" dirty="0">
                <a:solidFill>
                  <a:srgbClr val="A6A6A6"/>
                </a:solidFill>
                <a:latin typeface="Helvetica" charset="0"/>
                <a:cs typeface="Helvetica" charset="0"/>
              </a:rPr>
              <a:t>Network Science: Random Networks </a:t>
            </a:r>
            <a:endParaRPr lang="en-US" altLang="en-US" sz="600" i="1" dirty="0">
              <a:solidFill>
                <a:srgbClr val="A6A6A6"/>
              </a:solidFill>
              <a:latin typeface="Helvetica" charset="0"/>
              <a:cs typeface="Helvetica" charset="0"/>
            </a:endParaRPr>
          </a:p>
        </p:txBody>
      </p:sp>
    </p:spTree>
    <p:extLst>
      <p:ext uri="{BB962C8B-B14F-4D97-AF65-F5344CB8AC3E}">
        <p14:creationId xmlns:p14="http://schemas.microsoft.com/office/powerpoint/2010/main" val="2535822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pptEC30.tmp</Template>
  <TotalTime>23024</TotalTime>
  <Words>1233</Words>
  <Application>Microsoft Office PowerPoint</Application>
  <PresentationFormat>On-screen Show (16:10)</PresentationFormat>
  <Paragraphs>133</Paragraphs>
  <Slides>21</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ＭＳ Ｐゴシック</vt:lpstr>
      <vt:lpstr>Arial</vt:lpstr>
      <vt:lpstr>Calibri</vt:lpstr>
      <vt:lpstr>Helvetica</vt:lpstr>
      <vt:lpstr>Palatino</vt:lpstr>
      <vt:lpstr>Times New Roman</vt:lpstr>
      <vt:lpstr>Trajan Pro</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Szymanski, Bolek</cp:lastModifiedBy>
  <cp:revision>630</cp:revision>
  <dcterms:created xsi:type="dcterms:W3CDTF">2013-06-02T20:44:12Z</dcterms:created>
  <dcterms:modified xsi:type="dcterms:W3CDTF">2024-09-16T01:19:48Z</dcterms:modified>
</cp:coreProperties>
</file>